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75" r:id="rId3"/>
    <p:sldId id="258" r:id="rId4"/>
    <p:sldId id="274" r:id="rId5"/>
    <p:sldId id="267" r:id="rId6"/>
    <p:sldId id="273" r:id="rId7"/>
    <p:sldId id="259" r:id="rId8"/>
    <p:sldId id="260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65"/>
  </p:normalViewPr>
  <p:slideViewPr>
    <p:cSldViewPr snapToGrid="0">
      <p:cViewPr varScale="1">
        <p:scale>
          <a:sx n="111" d="100"/>
          <a:sy n="111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D1C7A2-4EAA-4E03-B155-5D98749B4F2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09CF4F-0ADA-45ED-8550-252C886F1F71}">
      <dgm:prSet/>
      <dgm:spPr/>
      <dgm:t>
        <a:bodyPr/>
        <a:lstStyle/>
        <a:p>
          <a:r>
            <a:rPr lang="en-US" b="0" i="0" dirty="0"/>
            <a:t>Edition                 Copy Deadline                 On Sale Deadline</a:t>
          </a:r>
          <a:endParaRPr lang="en-US" dirty="0"/>
        </a:p>
      </dgm:t>
    </dgm:pt>
    <dgm:pt modelId="{3AB10445-EEB3-484D-99BE-1E4BC439A1A1}" cxnId="{EE2208C7-1BDF-4AC0-B565-1C97F90A7C92}" type="parTrans">
      <dgm:prSet/>
      <dgm:spPr/>
      <dgm:t>
        <a:bodyPr/>
        <a:lstStyle/>
        <a:p>
          <a:endParaRPr lang="en-US"/>
        </a:p>
      </dgm:t>
    </dgm:pt>
    <dgm:pt modelId="{2DCB35A1-C2E2-420A-A646-8F8154AF90D5}" cxnId="{EE2208C7-1BDF-4AC0-B565-1C97F90A7C92}" type="sibTrans">
      <dgm:prSet/>
      <dgm:spPr/>
      <dgm:t>
        <a:bodyPr/>
        <a:lstStyle/>
        <a:p>
          <a:endParaRPr lang="en-US"/>
        </a:p>
      </dgm:t>
    </dgm:pt>
    <dgm:pt modelId="{B0CF6C97-603D-4DD9-8E2E-3F7D8EAEE286}">
      <dgm:prSet/>
      <dgm:spPr/>
      <dgm:t>
        <a:bodyPr/>
        <a:lstStyle/>
        <a:p>
          <a:r>
            <a:rPr lang="en-US" b="0" i="0" dirty="0"/>
            <a:t>December                06/11/25                    20/11/25 </a:t>
          </a:r>
          <a:endParaRPr lang="en-US" dirty="0"/>
        </a:p>
      </dgm:t>
    </dgm:pt>
    <dgm:pt modelId="{FF69F724-C1E1-43C5-82B5-F68A76DDAAD7}" cxnId="{182E5A49-028D-42D6-87C7-9C16C00B83AB}" type="parTrans">
      <dgm:prSet/>
      <dgm:spPr/>
      <dgm:t>
        <a:bodyPr/>
        <a:lstStyle/>
        <a:p>
          <a:endParaRPr lang="en-US"/>
        </a:p>
      </dgm:t>
    </dgm:pt>
    <dgm:pt modelId="{BCCE2294-758A-4BF8-8655-7A5EFAAE63A0}" cxnId="{182E5A49-028D-42D6-87C7-9C16C00B83AB}" type="sibTrans">
      <dgm:prSet/>
      <dgm:spPr/>
      <dgm:t>
        <a:bodyPr/>
        <a:lstStyle/>
        <a:p>
          <a:endParaRPr lang="en-US"/>
        </a:p>
      </dgm:t>
    </dgm:pt>
    <dgm:pt modelId="{E00BAB84-79F7-4593-9E31-4D878967025D}">
      <dgm:prSet/>
      <dgm:spPr/>
      <dgm:t>
        <a:bodyPr/>
        <a:lstStyle/>
        <a:p>
          <a:r>
            <a:rPr lang="en-US" b="0" i="0" dirty="0"/>
            <a:t>January                     04/12/25                    18/12/25</a:t>
          </a:r>
          <a:endParaRPr lang="en-US" dirty="0"/>
        </a:p>
      </dgm:t>
    </dgm:pt>
    <dgm:pt modelId="{DB6F5825-095A-4B24-8A9D-5757A9C4FB6E}" cxnId="{97359D3A-8275-4BDD-BD1D-1A10738AABE1}" type="parTrans">
      <dgm:prSet/>
      <dgm:spPr/>
      <dgm:t>
        <a:bodyPr/>
        <a:lstStyle/>
        <a:p>
          <a:endParaRPr lang="en-US"/>
        </a:p>
      </dgm:t>
    </dgm:pt>
    <dgm:pt modelId="{1FC0E9A3-5640-4D8C-A802-3F5887EB89AB}" cxnId="{97359D3A-8275-4BDD-BD1D-1A10738AABE1}" type="sibTrans">
      <dgm:prSet/>
      <dgm:spPr/>
      <dgm:t>
        <a:bodyPr/>
        <a:lstStyle/>
        <a:p>
          <a:endParaRPr lang="en-US"/>
        </a:p>
      </dgm:t>
    </dgm:pt>
    <dgm:pt modelId="{0BB1017F-A34F-47F7-85D4-53352BDE89D0}">
      <dgm:prSet/>
      <dgm:spPr/>
      <dgm:t>
        <a:bodyPr/>
        <a:lstStyle/>
        <a:p>
          <a:r>
            <a:rPr lang="en-US" b="0" i="0" dirty="0"/>
            <a:t>February                  08/01/26                    22/01/26</a:t>
          </a:r>
          <a:endParaRPr lang="en-US" dirty="0"/>
        </a:p>
      </dgm:t>
    </dgm:pt>
    <dgm:pt modelId="{11146F66-0D14-4048-861A-927799282149}" cxnId="{4747183E-6F1A-42D5-9B98-27EC61664FD8}" type="parTrans">
      <dgm:prSet/>
      <dgm:spPr/>
      <dgm:t>
        <a:bodyPr/>
        <a:lstStyle/>
        <a:p>
          <a:endParaRPr lang="en-US"/>
        </a:p>
      </dgm:t>
    </dgm:pt>
    <dgm:pt modelId="{30D3BE9C-A3F5-4B8A-B383-5E1735D30ACE}" cxnId="{4747183E-6F1A-42D5-9B98-27EC61664FD8}" type="sibTrans">
      <dgm:prSet/>
      <dgm:spPr/>
      <dgm:t>
        <a:bodyPr/>
        <a:lstStyle/>
        <a:p>
          <a:endParaRPr lang="en-US"/>
        </a:p>
      </dgm:t>
    </dgm:pt>
    <dgm:pt modelId="{0764AA35-4890-41A1-BD7A-4934305BBB10}">
      <dgm:prSet/>
      <dgm:spPr/>
      <dgm:t>
        <a:bodyPr/>
        <a:lstStyle/>
        <a:p>
          <a:r>
            <a:rPr lang="en-US" b="0" i="0" dirty="0"/>
            <a:t>March                      03/02/26                    17/02/26</a:t>
          </a:r>
          <a:endParaRPr lang="en-US" dirty="0"/>
        </a:p>
      </dgm:t>
    </dgm:pt>
    <dgm:pt modelId="{A4300509-78B9-4D7A-A90F-C3A9E7F72597}" cxnId="{D81D4210-F75F-44AB-B8C0-8E594C958315}" type="parTrans">
      <dgm:prSet/>
      <dgm:spPr/>
      <dgm:t>
        <a:bodyPr/>
        <a:lstStyle/>
        <a:p>
          <a:endParaRPr lang="en-US"/>
        </a:p>
      </dgm:t>
    </dgm:pt>
    <dgm:pt modelId="{69C63FD9-E2B7-4C92-9CF8-B8E6FFF59A9D}" cxnId="{D81D4210-F75F-44AB-B8C0-8E594C958315}" type="sibTrans">
      <dgm:prSet/>
      <dgm:spPr/>
      <dgm:t>
        <a:bodyPr/>
        <a:lstStyle/>
        <a:p>
          <a:endParaRPr lang="en-US"/>
        </a:p>
      </dgm:t>
    </dgm:pt>
    <dgm:pt modelId="{05272D2A-102D-A040-9BD3-932941B5CF6C}" type="pres">
      <dgm:prSet presAssocID="{6DD1C7A2-4EAA-4E03-B155-5D98749B4F2C}" presName="vert0" presStyleCnt="0">
        <dgm:presLayoutVars>
          <dgm:dir/>
          <dgm:animOne val="branch"/>
          <dgm:animLvl val="lvl"/>
        </dgm:presLayoutVars>
      </dgm:prSet>
      <dgm:spPr/>
    </dgm:pt>
    <dgm:pt modelId="{E7AD6F50-1413-A74A-A260-CFEE434215DD}" type="pres">
      <dgm:prSet presAssocID="{9109CF4F-0ADA-45ED-8550-252C886F1F71}" presName="thickLine" presStyleLbl="alignNode1" presStyleIdx="0" presStyleCnt="5"/>
      <dgm:spPr/>
    </dgm:pt>
    <dgm:pt modelId="{28263F67-7E1D-0F42-9BDA-27E9A8DFE368}" type="pres">
      <dgm:prSet presAssocID="{9109CF4F-0ADA-45ED-8550-252C886F1F71}" presName="horz1" presStyleCnt="0"/>
      <dgm:spPr/>
    </dgm:pt>
    <dgm:pt modelId="{FF3A41A5-1B2A-744B-9CD4-CF029EBDA462}" type="pres">
      <dgm:prSet presAssocID="{9109CF4F-0ADA-45ED-8550-252C886F1F71}" presName="tx1" presStyleLbl="revTx" presStyleIdx="0" presStyleCnt="5"/>
      <dgm:spPr/>
    </dgm:pt>
    <dgm:pt modelId="{883C9A68-6F7A-1040-959F-0F51074BBC78}" type="pres">
      <dgm:prSet presAssocID="{9109CF4F-0ADA-45ED-8550-252C886F1F71}" presName="vert1" presStyleCnt="0"/>
      <dgm:spPr/>
    </dgm:pt>
    <dgm:pt modelId="{695F9F36-7F49-AF4D-9CA1-4F9E6F3F205E}" type="pres">
      <dgm:prSet presAssocID="{B0CF6C97-603D-4DD9-8E2E-3F7D8EAEE286}" presName="thickLine" presStyleLbl="alignNode1" presStyleIdx="1" presStyleCnt="5"/>
      <dgm:spPr/>
    </dgm:pt>
    <dgm:pt modelId="{B2651767-6B18-AE42-B767-D49BBD81589B}" type="pres">
      <dgm:prSet presAssocID="{B0CF6C97-603D-4DD9-8E2E-3F7D8EAEE286}" presName="horz1" presStyleCnt="0"/>
      <dgm:spPr/>
    </dgm:pt>
    <dgm:pt modelId="{38444266-582E-5E44-A309-B05BE9443E84}" type="pres">
      <dgm:prSet presAssocID="{B0CF6C97-603D-4DD9-8E2E-3F7D8EAEE286}" presName="tx1" presStyleLbl="revTx" presStyleIdx="1" presStyleCnt="5"/>
      <dgm:spPr/>
    </dgm:pt>
    <dgm:pt modelId="{99BB530E-6EF7-1941-B49F-4DF87129E65B}" type="pres">
      <dgm:prSet presAssocID="{B0CF6C97-603D-4DD9-8E2E-3F7D8EAEE286}" presName="vert1" presStyleCnt="0"/>
      <dgm:spPr/>
    </dgm:pt>
    <dgm:pt modelId="{C0F3B7B0-C8EA-2245-A708-42793F679A61}" type="pres">
      <dgm:prSet presAssocID="{E00BAB84-79F7-4593-9E31-4D878967025D}" presName="thickLine" presStyleLbl="alignNode1" presStyleIdx="2" presStyleCnt="5"/>
      <dgm:spPr/>
    </dgm:pt>
    <dgm:pt modelId="{61997873-5735-EC41-AE56-E04F8F10A516}" type="pres">
      <dgm:prSet presAssocID="{E00BAB84-79F7-4593-9E31-4D878967025D}" presName="horz1" presStyleCnt="0"/>
      <dgm:spPr/>
    </dgm:pt>
    <dgm:pt modelId="{FC19CBB6-A9CB-C44B-82F7-9A5B5B5E9E26}" type="pres">
      <dgm:prSet presAssocID="{E00BAB84-79F7-4593-9E31-4D878967025D}" presName="tx1" presStyleLbl="revTx" presStyleIdx="2" presStyleCnt="5"/>
      <dgm:spPr/>
    </dgm:pt>
    <dgm:pt modelId="{382A0D9B-6EEC-C248-A7B8-F28A999EFFAD}" type="pres">
      <dgm:prSet presAssocID="{E00BAB84-79F7-4593-9E31-4D878967025D}" presName="vert1" presStyleCnt="0"/>
      <dgm:spPr/>
    </dgm:pt>
    <dgm:pt modelId="{C041CDB6-0405-A748-B228-9790A2398256}" type="pres">
      <dgm:prSet presAssocID="{0BB1017F-A34F-47F7-85D4-53352BDE89D0}" presName="thickLine" presStyleLbl="alignNode1" presStyleIdx="3" presStyleCnt="5"/>
      <dgm:spPr/>
    </dgm:pt>
    <dgm:pt modelId="{58B943BC-EB7F-5F44-BFE1-263412FE3C34}" type="pres">
      <dgm:prSet presAssocID="{0BB1017F-A34F-47F7-85D4-53352BDE89D0}" presName="horz1" presStyleCnt="0"/>
      <dgm:spPr/>
    </dgm:pt>
    <dgm:pt modelId="{8F8A5F34-10CE-C84D-899D-3FE75080BB66}" type="pres">
      <dgm:prSet presAssocID="{0BB1017F-A34F-47F7-85D4-53352BDE89D0}" presName="tx1" presStyleLbl="revTx" presStyleIdx="3" presStyleCnt="5"/>
      <dgm:spPr/>
    </dgm:pt>
    <dgm:pt modelId="{166B637C-FCDD-F140-BAD8-E033B4FB4CD3}" type="pres">
      <dgm:prSet presAssocID="{0BB1017F-A34F-47F7-85D4-53352BDE89D0}" presName="vert1" presStyleCnt="0"/>
      <dgm:spPr/>
    </dgm:pt>
    <dgm:pt modelId="{923585AF-5315-2941-B352-708E01CAEB04}" type="pres">
      <dgm:prSet presAssocID="{0764AA35-4890-41A1-BD7A-4934305BBB10}" presName="thickLine" presStyleLbl="alignNode1" presStyleIdx="4" presStyleCnt="5"/>
      <dgm:spPr/>
    </dgm:pt>
    <dgm:pt modelId="{A3DC9E4D-F3D3-4B4C-BF65-D52234515AA9}" type="pres">
      <dgm:prSet presAssocID="{0764AA35-4890-41A1-BD7A-4934305BBB10}" presName="horz1" presStyleCnt="0"/>
      <dgm:spPr/>
    </dgm:pt>
    <dgm:pt modelId="{97C9B011-75F5-C04F-A76A-F679A8CBCEE9}" type="pres">
      <dgm:prSet presAssocID="{0764AA35-4890-41A1-BD7A-4934305BBB10}" presName="tx1" presStyleLbl="revTx" presStyleIdx="4" presStyleCnt="5"/>
      <dgm:spPr/>
    </dgm:pt>
    <dgm:pt modelId="{4FF9CB54-1461-5C47-913E-1B56EC81C5AE}" type="pres">
      <dgm:prSet presAssocID="{0764AA35-4890-41A1-BD7A-4934305BBB10}" presName="vert1" presStyleCnt="0"/>
      <dgm:spPr/>
    </dgm:pt>
  </dgm:ptLst>
  <dgm:cxnLst>
    <dgm:cxn modelId="{B0EF1507-B533-7645-973F-146B5FFDC64C}" type="presOf" srcId="{0BB1017F-A34F-47F7-85D4-53352BDE89D0}" destId="{8F8A5F34-10CE-C84D-899D-3FE75080BB66}" srcOrd="0" destOrd="0" presId="urn:microsoft.com/office/officeart/2008/layout/LinedList"/>
    <dgm:cxn modelId="{D81D4210-F75F-44AB-B8C0-8E594C958315}" srcId="{6DD1C7A2-4EAA-4E03-B155-5D98749B4F2C}" destId="{0764AA35-4890-41A1-BD7A-4934305BBB10}" srcOrd="4" destOrd="0" parTransId="{A4300509-78B9-4D7A-A90F-C3A9E7F72597}" sibTransId="{69C63FD9-E2B7-4C92-9CF8-B8E6FFF59A9D}"/>
    <dgm:cxn modelId="{97359D3A-8275-4BDD-BD1D-1A10738AABE1}" srcId="{6DD1C7A2-4EAA-4E03-B155-5D98749B4F2C}" destId="{E00BAB84-79F7-4593-9E31-4D878967025D}" srcOrd="2" destOrd="0" parTransId="{DB6F5825-095A-4B24-8A9D-5757A9C4FB6E}" sibTransId="{1FC0E9A3-5640-4D8C-A802-3F5887EB89AB}"/>
    <dgm:cxn modelId="{4747183E-6F1A-42D5-9B98-27EC61664FD8}" srcId="{6DD1C7A2-4EAA-4E03-B155-5D98749B4F2C}" destId="{0BB1017F-A34F-47F7-85D4-53352BDE89D0}" srcOrd="3" destOrd="0" parTransId="{11146F66-0D14-4048-861A-927799282149}" sibTransId="{30D3BE9C-A3F5-4B8A-B383-5E1735D30ACE}"/>
    <dgm:cxn modelId="{182E5A49-028D-42D6-87C7-9C16C00B83AB}" srcId="{6DD1C7A2-4EAA-4E03-B155-5D98749B4F2C}" destId="{B0CF6C97-603D-4DD9-8E2E-3F7D8EAEE286}" srcOrd="1" destOrd="0" parTransId="{FF69F724-C1E1-43C5-82B5-F68A76DDAAD7}" sibTransId="{BCCE2294-758A-4BF8-8655-7A5EFAAE63A0}"/>
    <dgm:cxn modelId="{BD58F06A-FC0E-194D-8AE3-EE63BE1727F5}" type="presOf" srcId="{9109CF4F-0ADA-45ED-8550-252C886F1F71}" destId="{FF3A41A5-1B2A-744B-9CD4-CF029EBDA462}" srcOrd="0" destOrd="0" presId="urn:microsoft.com/office/officeart/2008/layout/LinedList"/>
    <dgm:cxn modelId="{0289C389-C6D0-8144-AB53-C1943DC94DBF}" type="presOf" srcId="{E00BAB84-79F7-4593-9E31-4D878967025D}" destId="{FC19CBB6-A9CB-C44B-82F7-9A5B5B5E9E26}" srcOrd="0" destOrd="0" presId="urn:microsoft.com/office/officeart/2008/layout/LinedList"/>
    <dgm:cxn modelId="{DE8132BA-F31E-5943-9364-11A12518A8F1}" type="presOf" srcId="{6DD1C7A2-4EAA-4E03-B155-5D98749B4F2C}" destId="{05272D2A-102D-A040-9BD3-932941B5CF6C}" srcOrd="0" destOrd="0" presId="urn:microsoft.com/office/officeart/2008/layout/LinedList"/>
    <dgm:cxn modelId="{EE2208C7-1BDF-4AC0-B565-1C97F90A7C92}" srcId="{6DD1C7A2-4EAA-4E03-B155-5D98749B4F2C}" destId="{9109CF4F-0ADA-45ED-8550-252C886F1F71}" srcOrd="0" destOrd="0" parTransId="{3AB10445-EEB3-484D-99BE-1E4BC439A1A1}" sibTransId="{2DCB35A1-C2E2-420A-A646-8F8154AF90D5}"/>
    <dgm:cxn modelId="{DF1096E0-2176-BC44-A5F4-7CCA32B48EFC}" type="presOf" srcId="{B0CF6C97-603D-4DD9-8E2E-3F7D8EAEE286}" destId="{38444266-582E-5E44-A309-B05BE9443E84}" srcOrd="0" destOrd="0" presId="urn:microsoft.com/office/officeart/2008/layout/LinedList"/>
    <dgm:cxn modelId="{6BF133F3-338C-9B4A-9D71-E0FB56363675}" type="presOf" srcId="{0764AA35-4890-41A1-BD7A-4934305BBB10}" destId="{97C9B011-75F5-C04F-A76A-F679A8CBCEE9}" srcOrd="0" destOrd="0" presId="urn:microsoft.com/office/officeart/2008/layout/LinedList"/>
    <dgm:cxn modelId="{3BCB1726-0E04-0244-BE4F-47866D8882E9}" type="presParOf" srcId="{05272D2A-102D-A040-9BD3-932941B5CF6C}" destId="{E7AD6F50-1413-A74A-A260-CFEE434215DD}" srcOrd="0" destOrd="0" presId="urn:microsoft.com/office/officeart/2008/layout/LinedList"/>
    <dgm:cxn modelId="{CE69F852-32B4-E64D-940D-4678E704F511}" type="presParOf" srcId="{05272D2A-102D-A040-9BD3-932941B5CF6C}" destId="{28263F67-7E1D-0F42-9BDA-27E9A8DFE368}" srcOrd="1" destOrd="0" presId="urn:microsoft.com/office/officeart/2008/layout/LinedList"/>
    <dgm:cxn modelId="{998D2975-E718-1641-A00F-F2EAD03D833B}" type="presParOf" srcId="{28263F67-7E1D-0F42-9BDA-27E9A8DFE368}" destId="{FF3A41A5-1B2A-744B-9CD4-CF029EBDA462}" srcOrd="0" destOrd="0" presId="urn:microsoft.com/office/officeart/2008/layout/LinedList"/>
    <dgm:cxn modelId="{1055E618-F40B-C946-AFF6-24BDE3EB620B}" type="presParOf" srcId="{28263F67-7E1D-0F42-9BDA-27E9A8DFE368}" destId="{883C9A68-6F7A-1040-959F-0F51074BBC78}" srcOrd="1" destOrd="0" presId="urn:microsoft.com/office/officeart/2008/layout/LinedList"/>
    <dgm:cxn modelId="{0C61308F-1896-5C4B-BD4A-D110D326420A}" type="presParOf" srcId="{05272D2A-102D-A040-9BD3-932941B5CF6C}" destId="{695F9F36-7F49-AF4D-9CA1-4F9E6F3F205E}" srcOrd="2" destOrd="0" presId="urn:microsoft.com/office/officeart/2008/layout/LinedList"/>
    <dgm:cxn modelId="{62D70BDB-36E9-BB47-B7C3-97D16B7FD15C}" type="presParOf" srcId="{05272D2A-102D-A040-9BD3-932941B5CF6C}" destId="{B2651767-6B18-AE42-B767-D49BBD81589B}" srcOrd="3" destOrd="0" presId="urn:microsoft.com/office/officeart/2008/layout/LinedList"/>
    <dgm:cxn modelId="{E6475137-FEB8-7547-BBD2-C1515D3227EC}" type="presParOf" srcId="{B2651767-6B18-AE42-B767-D49BBD81589B}" destId="{38444266-582E-5E44-A309-B05BE9443E84}" srcOrd="0" destOrd="0" presId="urn:microsoft.com/office/officeart/2008/layout/LinedList"/>
    <dgm:cxn modelId="{E2E03C41-3470-0349-98D5-662D72D6C97A}" type="presParOf" srcId="{B2651767-6B18-AE42-B767-D49BBD81589B}" destId="{99BB530E-6EF7-1941-B49F-4DF87129E65B}" srcOrd="1" destOrd="0" presId="urn:microsoft.com/office/officeart/2008/layout/LinedList"/>
    <dgm:cxn modelId="{98E46389-7599-4144-94A3-60767A1EFB13}" type="presParOf" srcId="{05272D2A-102D-A040-9BD3-932941B5CF6C}" destId="{C0F3B7B0-C8EA-2245-A708-42793F679A61}" srcOrd="4" destOrd="0" presId="urn:microsoft.com/office/officeart/2008/layout/LinedList"/>
    <dgm:cxn modelId="{F76A0954-2A35-4F4C-9FA5-18631AC0DCAB}" type="presParOf" srcId="{05272D2A-102D-A040-9BD3-932941B5CF6C}" destId="{61997873-5735-EC41-AE56-E04F8F10A516}" srcOrd="5" destOrd="0" presId="urn:microsoft.com/office/officeart/2008/layout/LinedList"/>
    <dgm:cxn modelId="{6E0170CC-C586-5B48-82AF-15000BD79025}" type="presParOf" srcId="{61997873-5735-EC41-AE56-E04F8F10A516}" destId="{FC19CBB6-A9CB-C44B-82F7-9A5B5B5E9E26}" srcOrd="0" destOrd="0" presId="urn:microsoft.com/office/officeart/2008/layout/LinedList"/>
    <dgm:cxn modelId="{AF303B96-1516-6C48-AF4E-901FFF9BD620}" type="presParOf" srcId="{61997873-5735-EC41-AE56-E04F8F10A516}" destId="{382A0D9B-6EEC-C248-A7B8-F28A999EFFAD}" srcOrd="1" destOrd="0" presId="urn:microsoft.com/office/officeart/2008/layout/LinedList"/>
    <dgm:cxn modelId="{34946BD6-BFD3-B445-872D-1213EFA1AE39}" type="presParOf" srcId="{05272D2A-102D-A040-9BD3-932941B5CF6C}" destId="{C041CDB6-0405-A748-B228-9790A2398256}" srcOrd="6" destOrd="0" presId="urn:microsoft.com/office/officeart/2008/layout/LinedList"/>
    <dgm:cxn modelId="{E3E986CC-B3FB-974D-BF8D-22C470CBE76C}" type="presParOf" srcId="{05272D2A-102D-A040-9BD3-932941B5CF6C}" destId="{58B943BC-EB7F-5F44-BFE1-263412FE3C34}" srcOrd="7" destOrd="0" presId="urn:microsoft.com/office/officeart/2008/layout/LinedList"/>
    <dgm:cxn modelId="{6A6F8C4A-25BA-EE4F-8ED5-AE792C19AC1B}" type="presParOf" srcId="{58B943BC-EB7F-5F44-BFE1-263412FE3C34}" destId="{8F8A5F34-10CE-C84D-899D-3FE75080BB66}" srcOrd="0" destOrd="0" presId="urn:microsoft.com/office/officeart/2008/layout/LinedList"/>
    <dgm:cxn modelId="{27B41F60-BC8B-0544-AB93-C94E22EF10B9}" type="presParOf" srcId="{58B943BC-EB7F-5F44-BFE1-263412FE3C34}" destId="{166B637C-FCDD-F140-BAD8-E033B4FB4CD3}" srcOrd="1" destOrd="0" presId="urn:microsoft.com/office/officeart/2008/layout/LinedList"/>
    <dgm:cxn modelId="{466E16E5-A036-5945-A7F1-2D82A502215F}" type="presParOf" srcId="{05272D2A-102D-A040-9BD3-932941B5CF6C}" destId="{923585AF-5315-2941-B352-708E01CAEB04}" srcOrd="8" destOrd="0" presId="urn:microsoft.com/office/officeart/2008/layout/LinedList"/>
    <dgm:cxn modelId="{9FEF73C4-FAE1-A841-B0F9-AA62EBF078FA}" type="presParOf" srcId="{05272D2A-102D-A040-9BD3-932941B5CF6C}" destId="{A3DC9E4D-F3D3-4B4C-BF65-D52234515AA9}" srcOrd="9" destOrd="0" presId="urn:microsoft.com/office/officeart/2008/layout/LinedList"/>
    <dgm:cxn modelId="{A41E7494-CB05-0643-99CE-71F70E6EDA97}" type="presParOf" srcId="{A3DC9E4D-F3D3-4B4C-BF65-D52234515AA9}" destId="{97C9B011-75F5-C04F-A76A-F679A8CBCEE9}" srcOrd="0" destOrd="0" presId="urn:microsoft.com/office/officeart/2008/layout/LinedList"/>
    <dgm:cxn modelId="{8D725A77-644B-2C4B-8225-F356710679E9}" type="presParOf" srcId="{A3DC9E4D-F3D3-4B4C-BF65-D52234515AA9}" destId="{4FF9CB54-1461-5C47-913E-1B56EC81C5A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6085091" cy="4699000"/>
        <a:chOff x="0" y="0"/>
        <a:chExt cx="6085091" cy="4699000"/>
      </a:xfrm>
    </dsp:grpSpPr>
    <dsp:sp modelId="{E7AD6F50-1413-A74A-A260-CFEE434215DD}">
      <dsp:nvSpPr>
        <dsp:cNvPr id="3" name="Straight Connector 2"/>
        <dsp:cNvSpPr/>
      </dsp:nvSpPr>
      <dsp:spPr bwMode="white">
        <a:xfrm>
          <a:off x="0" y="0"/>
          <a:ext cx="6085091" cy="0"/>
        </a:xfrm>
        <a:prstGeom prst="line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0"/>
        <a:ext cx="6085091" cy="0"/>
      </dsp:txXfrm>
    </dsp:sp>
    <dsp:sp modelId="{FF3A41A5-1B2A-744B-9CD4-CF029EBDA462}">
      <dsp:nvSpPr>
        <dsp:cNvPr id="4" name="Rectangle 3"/>
        <dsp:cNvSpPr/>
      </dsp:nvSpPr>
      <dsp:spPr bwMode="white">
        <a:xfrm>
          <a:off x="0" y="0"/>
          <a:ext cx="6085091" cy="9398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t"/>
        <a:lstStyle>
          <a:lvl1pPr algn="l">
            <a:defRPr sz="2400"/>
          </a:lvl1pPr>
          <a:lvl2pPr marL="171450" indent="-171450" algn="l">
            <a:defRPr sz="1800"/>
          </a:lvl2pPr>
          <a:lvl3pPr marL="342900" indent="-171450" algn="l">
            <a:defRPr sz="1800"/>
          </a:lvl3pPr>
          <a:lvl4pPr marL="514350" indent="-171450" algn="l">
            <a:defRPr sz="1800"/>
          </a:lvl4pPr>
          <a:lvl5pPr marL="685800" indent="-171450" algn="l">
            <a:defRPr sz="1800"/>
          </a:lvl5pPr>
          <a:lvl6pPr marL="857250" indent="-171450" algn="l">
            <a:defRPr sz="1800"/>
          </a:lvl6pPr>
          <a:lvl7pPr marL="1028700" indent="-171450" algn="l">
            <a:defRPr sz="1800"/>
          </a:lvl7pPr>
          <a:lvl8pPr marL="1200150" indent="-171450" algn="l">
            <a:defRPr sz="1800"/>
          </a:lvl8pPr>
          <a:lvl9pPr marL="1371600" indent="-171450" algn="l">
            <a:defRPr sz="1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dirty="0">
              <a:solidFill>
                <a:schemeClr val="tx1"/>
              </a:solidFill>
            </a:rPr>
            <a:t>Edition                 Copy Deadline                 On Sale Deadline</a:t>
          </a:r>
          <a:endParaRPr lang="en-US" dirty="0">
            <a:solidFill>
              <a:schemeClr val="tx1"/>
            </a:solidFill>
          </a:endParaRPr>
        </a:p>
      </dsp:txBody>
      <dsp:txXfrm>
        <a:off x="0" y="0"/>
        <a:ext cx="6085091" cy="939800"/>
      </dsp:txXfrm>
    </dsp:sp>
    <dsp:sp modelId="{695F9F36-7F49-AF4D-9CA1-4F9E6F3F205E}">
      <dsp:nvSpPr>
        <dsp:cNvPr id="5" name="Straight Connector 4"/>
        <dsp:cNvSpPr/>
      </dsp:nvSpPr>
      <dsp:spPr bwMode="white">
        <a:xfrm>
          <a:off x="0" y="939800"/>
          <a:ext cx="6085091" cy="0"/>
        </a:xfrm>
        <a:prstGeom prst="line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939800"/>
        <a:ext cx="6085091" cy="0"/>
      </dsp:txXfrm>
    </dsp:sp>
    <dsp:sp modelId="{38444266-582E-5E44-A309-B05BE9443E84}">
      <dsp:nvSpPr>
        <dsp:cNvPr id="6" name="Rectangle 5"/>
        <dsp:cNvSpPr/>
      </dsp:nvSpPr>
      <dsp:spPr bwMode="white">
        <a:xfrm>
          <a:off x="0" y="939800"/>
          <a:ext cx="6085091" cy="9398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t"/>
        <a:lstStyle>
          <a:lvl1pPr algn="l">
            <a:defRPr sz="2400"/>
          </a:lvl1pPr>
          <a:lvl2pPr marL="171450" indent="-171450" algn="l">
            <a:defRPr sz="1800"/>
          </a:lvl2pPr>
          <a:lvl3pPr marL="342900" indent="-171450" algn="l">
            <a:defRPr sz="1800"/>
          </a:lvl3pPr>
          <a:lvl4pPr marL="514350" indent="-171450" algn="l">
            <a:defRPr sz="1800"/>
          </a:lvl4pPr>
          <a:lvl5pPr marL="685800" indent="-171450" algn="l">
            <a:defRPr sz="1800"/>
          </a:lvl5pPr>
          <a:lvl6pPr marL="857250" indent="-171450" algn="l">
            <a:defRPr sz="1800"/>
          </a:lvl6pPr>
          <a:lvl7pPr marL="1028700" indent="-171450" algn="l">
            <a:defRPr sz="1800"/>
          </a:lvl7pPr>
          <a:lvl8pPr marL="1200150" indent="-171450" algn="l">
            <a:defRPr sz="1800"/>
          </a:lvl8pPr>
          <a:lvl9pPr marL="1371600" indent="-171450" algn="l">
            <a:defRPr sz="1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dirty="0">
              <a:solidFill>
                <a:schemeClr val="tx1"/>
              </a:solidFill>
            </a:rPr>
            <a:t>December                06/11/25                    20/11/25 </a:t>
          </a:r>
          <a:endParaRPr lang="en-US" dirty="0">
            <a:solidFill>
              <a:schemeClr val="tx1"/>
            </a:solidFill>
          </a:endParaRPr>
        </a:p>
      </dsp:txBody>
      <dsp:txXfrm>
        <a:off x="0" y="939800"/>
        <a:ext cx="6085091" cy="939800"/>
      </dsp:txXfrm>
    </dsp:sp>
    <dsp:sp modelId="{C0F3B7B0-C8EA-2245-A708-42793F679A61}">
      <dsp:nvSpPr>
        <dsp:cNvPr id="7" name="Straight Connector 6"/>
        <dsp:cNvSpPr/>
      </dsp:nvSpPr>
      <dsp:spPr bwMode="white">
        <a:xfrm>
          <a:off x="0" y="1879600"/>
          <a:ext cx="6085091" cy="0"/>
        </a:xfrm>
        <a:prstGeom prst="line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1879600"/>
        <a:ext cx="6085091" cy="0"/>
      </dsp:txXfrm>
    </dsp:sp>
    <dsp:sp modelId="{FC19CBB6-A9CB-C44B-82F7-9A5B5B5E9E26}">
      <dsp:nvSpPr>
        <dsp:cNvPr id="8" name="Rectangle 7"/>
        <dsp:cNvSpPr/>
      </dsp:nvSpPr>
      <dsp:spPr bwMode="white">
        <a:xfrm>
          <a:off x="0" y="1879600"/>
          <a:ext cx="6085091" cy="9398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t"/>
        <a:lstStyle>
          <a:lvl1pPr algn="l">
            <a:defRPr sz="2400"/>
          </a:lvl1pPr>
          <a:lvl2pPr marL="171450" indent="-171450" algn="l">
            <a:defRPr sz="1800"/>
          </a:lvl2pPr>
          <a:lvl3pPr marL="342900" indent="-171450" algn="l">
            <a:defRPr sz="1800"/>
          </a:lvl3pPr>
          <a:lvl4pPr marL="514350" indent="-171450" algn="l">
            <a:defRPr sz="1800"/>
          </a:lvl4pPr>
          <a:lvl5pPr marL="685800" indent="-171450" algn="l">
            <a:defRPr sz="1800"/>
          </a:lvl5pPr>
          <a:lvl6pPr marL="857250" indent="-171450" algn="l">
            <a:defRPr sz="1800"/>
          </a:lvl6pPr>
          <a:lvl7pPr marL="1028700" indent="-171450" algn="l">
            <a:defRPr sz="1800"/>
          </a:lvl7pPr>
          <a:lvl8pPr marL="1200150" indent="-171450" algn="l">
            <a:defRPr sz="1800"/>
          </a:lvl8pPr>
          <a:lvl9pPr marL="1371600" indent="-171450" algn="l">
            <a:defRPr sz="1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dirty="0">
              <a:solidFill>
                <a:schemeClr val="tx1"/>
              </a:solidFill>
            </a:rPr>
            <a:t>January                     04/12/25                    18/12/25</a:t>
          </a:r>
          <a:endParaRPr lang="en-US" dirty="0">
            <a:solidFill>
              <a:schemeClr val="tx1"/>
            </a:solidFill>
          </a:endParaRPr>
        </a:p>
      </dsp:txBody>
      <dsp:txXfrm>
        <a:off x="0" y="1879600"/>
        <a:ext cx="6085091" cy="939800"/>
      </dsp:txXfrm>
    </dsp:sp>
    <dsp:sp modelId="{C041CDB6-0405-A748-B228-9790A2398256}">
      <dsp:nvSpPr>
        <dsp:cNvPr id="9" name="Straight Connector 8"/>
        <dsp:cNvSpPr/>
      </dsp:nvSpPr>
      <dsp:spPr bwMode="white">
        <a:xfrm>
          <a:off x="0" y="2819400"/>
          <a:ext cx="6085091" cy="0"/>
        </a:xfrm>
        <a:prstGeom prst="line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2819400"/>
        <a:ext cx="6085091" cy="0"/>
      </dsp:txXfrm>
    </dsp:sp>
    <dsp:sp modelId="{8F8A5F34-10CE-C84D-899D-3FE75080BB66}">
      <dsp:nvSpPr>
        <dsp:cNvPr id="10" name="Rectangle 9"/>
        <dsp:cNvSpPr/>
      </dsp:nvSpPr>
      <dsp:spPr bwMode="white">
        <a:xfrm>
          <a:off x="0" y="2819400"/>
          <a:ext cx="6085091" cy="9398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t"/>
        <a:lstStyle>
          <a:lvl1pPr algn="l">
            <a:defRPr sz="2400"/>
          </a:lvl1pPr>
          <a:lvl2pPr marL="171450" indent="-171450" algn="l">
            <a:defRPr sz="1800"/>
          </a:lvl2pPr>
          <a:lvl3pPr marL="342900" indent="-171450" algn="l">
            <a:defRPr sz="1800"/>
          </a:lvl3pPr>
          <a:lvl4pPr marL="514350" indent="-171450" algn="l">
            <a:defRPr sz="1800"/>
          </a:lvl4pPr>
          <a:lvl5pPr marL="685800" indent="-171450" algn="l">
            <a:defRPr sz="1800"/>
          </a:lvl5pPr>
          <a:lvl6pPr marL="857250" indent="-171450" algn="l">
            <a:defRPr sz="1800"/>
          </a:lvl6pPr>
          <a:lvl7pPr marL="1028700" indent="-171450" algn="l">
            <a:defRPr sz="1800"/>
          </a:lvl7pPr>
          <a:lvl8pPr marL="1200150" indent="-171450" algn="l">
            <a:defRPr sz="1800"/>
          </a:lvl8pPr>
          <a:lvl9pPr marL="1371600" indent="-171450" algn="l">
            <a:defRPr sz="1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dirty="0">
              <a:solidFill>
                <a:schemeClr val="tx1"/>
              </a:solidFill>
            </a:rPr>
            <a:t>February                  08/01/26                    22/01/26</a:t>
          </a:r>
          <a:endParaRPr lang="en-US" dirty="0">
            <a:solidFill>
              <a:schemeClr val="tx1"/>
            </a:solidFill>
          </a:endParaRPr>
        </a:p>
      </dsp:txBody>
      <dsp:txXfrm>
        <a:off x="0" y="2819400"/>
        <a:ext cx="6085091" cy="939800"/>
      </dsp:txXfrm>
    </dsp:sp>
    <dsp:sp modelId="{923585AF-5315-2941-B352-708E01CAEB04}">
      <dsp:nvSpPr>
        <dsp:cNvPr id="11" name="Straight Connector 10"/>
        <dsp:cNvSpPr/>
      </dsp:nvSpPr>
      <dsp:spPr bwMode="white">
        <a:xfrm>
          <a:off x="0" y="3759200"/>
          <a:ext cx="6085091" cy="0"/>
        </a:xfrm>
        <a:prstGeom prst="line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3759200"/>
        <a:ext cx="6085091" cy="0"/>
      </dsp:txXfrm>
    </dsp:sp>
    <dsp:sp modelId="{97C9B011-75F5-C04F-A76A-F679A8CBCEE9}">
      <dsp:nvSpPr>
        <dsp:cNvPr id="12" name="Rectangle 11"/>
        <dsp:cNvSpPr/>
      </dsp:nvSpPr>
      <dsp:spPr bwMode="white">
        <a:xfrm>
          <a:off x="0" y="3759200"/>
          <a:ext cx="6085091" cy="9398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t"/>
        <a:lstStyle>
          <a:lvl1pPr algn="l">
            <a:defRPr sz="2400"/>
          </a:lvl1pPr>
          <a:lvl2pPr marL="171450" indent="-171450" algn="l">
            <a:defRPr sz="1800"/>
          </a:lvl2pPr>
          <a:lvl3pPr marL="342900" indent="-171450" algn="l">
            <a:defRPr sz="1800"/>
          </a:lvl3pPr>
          <a:lvl4pPr marL="514350" indent="-171450" algn="l">
            <a:defRPr sz="1800"/>
          </a:lvl4pPr>
          <a:lvl5pPr marL="685800" indent="-171450" algn="l">
            <a:defRPr sz="1800"/>
          </a:lvl5pPr>
          <a:lvl6pPr marL="857250" indent="-171450" algn="l">
            <a:defRPr sz="1800"/>
          </a:lvl6pPr>
          <a:lvl7pPr marL="1028700" indent="-171450" algn="l">
            <a:defRPr sz="1800"/>
          </a:lvl7pPr>
          <a:lvl8pPr marL="1200150" indent="-171450" algn="l">
            <a:defRPr sz="1800"/>
          </a:lvl8pPr>
          <a:lvl9pPr marL="1371600" indent="-171450" algn="l">
            <a:defRPr sz="1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dirty="0">
              <a:solidFill>
                <a:schemeClr val="tx1"/>
              </a:solidFill>
            </a:rPr>
            <a:t>March                      03/02/26                    17/02/26</a:t>
          </a:r>
          <a:endParaRPr lang="en-US" dirty="0">
            <a:solidFill>
              <a:schemeClr val="tx1"/>
            </a:solidFill>
          </a:endParaRPr>
        </a:p>
      </dsp:txBody>
      <dsp:txXfrm>
        <a:off x="0" y="3759200"/>
        <a:ext cx="6085091" cy="939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17150-51E5-9C48-945F-6E9D4F2699E5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91CD6-0EE7-3A4F-9C2B-09051A2A895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C00DE88-491F-AD42-92FD-9C591AFC13B7}" type="slidenum">
              <a:rPr lang="en-US" smtClean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DE88-491F-AD42-92FD-9C591AFC13B7}" type="slidenum">
              <a:rPr lang="en-US" smtClean="0"/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DE88-491F-AD42-92FD-9C591AFC13B7}" type="slidenum">
              <a:rPr lang="en-US" smtClean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DE88-491F-AD42-92FD-9C591AFC13B7}" type="slidenum">
              <a:rPr lang="en-US" smtClean="0"/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DE88-491F-AD42-92FD-9C591AFC13B7}" type="slidenum">
              <a:rPr lang="en-US" smtClean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DE88-491F-AD42-92FD-9C591AFC13B7}" type="slidenum">
              <a:rPr lang="en-US" smtClean="0"/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DE88-491F-AD42-92FD-9C591AFC13B7}" type="slidenum">
              <a:rPr lang="en-US" smtClean="0"/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DE88-491F-AD42-92FD-9C591AFC13B7}" type="slidenum">
              <a:rPr lang="en-US" smtClean="0"/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DE88-491F-AD42-92FD-9C591AFC13B7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DE88-491F-AD42-92FD-9C591AFC13B7}" type="slidenum">
              <a:rPr lang="en-US" smtClean="0"/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DE88-491F-AD42-92FD-9C591AFC13B7}" type="slidenum">
              <a:rPr lang="en-US" smtClean="0"/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9AF5E-49DD-6242-AD7E-201920F54A34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C00DE88-491F-AD42-92FD-9C591AFC13B7}" type="slidenum">
              <a:rPr lang="en-US" smtClean="0"/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emf"/><Relationship Id="rId8" Type="http://schemas.openxmlformats.org/officeDocument/2006/relationships/image" Target="../media/image15.emf"/><Relationship Id="rId7" Type="http://schemas.openxmlformats.org/officeDocument/2006/relationships/image" Target="../media/image14.emf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1.jpeg"/><Relationship Id="rId3" Type="http://schemas.openxmlformats.org/officeDocument/2006/relationships/hyperlink" Target="mailto:ian@360publishing.co.uk" TargetMode="External"/><Relationship Id="rId2" Type="http://schemas.openxmlformats.org/officeDocument/2006/relationships/hyperlink" Target="mailto:mike@360publishing.co.uk" TargetMode="External"/><Relationship Id="rId1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lendar on table"/>
          <p:cNvPicPr>
            <a:picLocks noChangeAspect="1"/>
          </p:cNvPicPr>
          <p:nvPr/>
        </p:nvPicPr>
        <p:blipFill rotWithShape="1">
          <a:blip r:embed="rId1">
            <a:alphaModFix amt="50000"/>
            <a:grayscl/>
          </a:blip>
          <a:srcRect r="-1" b="15728"/>
          <a:stretch>
            <a:fillRect/>
          </a:stretch>
        </p:blipFill>
        <p:spPr>
          <a:xfrm>
            <a:off x="305" y="323395"/>
            <a:ext cx="12191695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/>
          <p:cNvSpPr txBox="1"/>
          <p:nvPr/>
        </p:nvSpPr>
        <p:spPr>
          <a:xfrm>
            <a:off x="1500538" y="4277077"/>
            <a:ext cx="9380967" cy="1676345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Oatmeal Stout Aged Rough" panose="00000500000000000000" pitchFamily="50" charset="0"/>
              </a:rPr>
              <a:t>Byline </a:t>
            </a:r>
            <a:r>
              <a:rPr lang="en-US" sz="5400" dirty="0">
                <a:latin typeface="Oatmeal Stout Aged Rough" panose="00000500000000000000" pitchFamily="50" charset="0"/>
              </a:rPr>
              <a:t>Times</a:t>
            </a:r>
            <a:r>
              <a:rPr lang="en-US" sz="6000" dirty="0">
                <a:latin typeface="Oatmeal Stout Aged Rough" panose="00000500000000000000" pitchFamily="50" charset="0"/>
              </a:rPr>
              <a:t> </a:t>
            </a:r>
            <a:r>
              <a:rPr lang="en-US" sz="6000" dirty="0">
                <a:solidFill>
                  <a:schemeClr val="accent1">
                    <a:lumMod val="40000"/>
                    <a:lumOff val="60000"/>
                  </a:schemeClr>
                </a:solidFill>
                <a:latin typeface="Oatmeal Stout Aged Rough" panose="00000500000000000000" pitchFamily="50" charset="0"/>
              </a:rPr>
              <a:t>Media Pack</a:t>
            </a:r>
            <a:endParaRPr lang="en-US" sz="6000" dirty="0">
              <a:solidFill>
                <a:schemeClr val="accent1">
                  <a:lumMod val="40000"/>
                  <a:lumOff val="60000"/>
                </a:schemeClr>
              </a:solidFill>
              <a:latin typeface="Oatmeal Stout Aged Rough" panose="00000500000000000000" pitchFamily="50" charset="0"/>
            </a:endParaRPr>
          </a:p>
        </p:txBody>
      </p:sp>
      <p:pic>
        <p:nvPicPr>
          <p:cNvPr id="10" name="Picture 9" descr="A person in a vest with a flag on it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876" y="755887"/>
            <a:ext cx="2749653" cy="3940604"/>
          </a:xfrm>
          <a:prstGeom prst="rect">
            <a:avLst/>
          </a:prstGeom>
        </p:spPr>
      </p:pic>
      <p:pic>
        <p:nvPicPr>
          <p:cNvPr id="11" name="Picture 10" descr="A magazine cover with a police officer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636" y="755887"/>
            <a:ext cx="2789636" cy="3940604"/>
          </a:xfrm>
          <a:prstGeom prst="rect">
            <a:avLst/>
          </a:prstGeom>
        </p:spPr>
      </p:pic>
      <p:pic>
        <p:nvPicPr>
          <p:cNvPr id="12" name="Picture 11" descr="A magazine cover with different colored people&#10;&#10;Description automatically generat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39" y="755887"/>
            <a:ext cx="2786971" cy="3927660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815" y="755887"/>
            <a:ext cx="2896216" cy="392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Metal tic-tac-toe game pieces"/>
          <p:cNvPicPr>
            <a:picLocks noChangeAspect="1"/>
          </p:cNvPicPr>
          <p:nvPr/>
        </p:nvPicPr>
        <p:blipFill rotWithShape="1">
          <a:blip r:embed="rId1">
            <a:alphaModFix amt="50000"/>
            <a:grayscl/>
          </a:blip>
          <a:srcRect t="19211" r="-1" b="5787"/>
          <a:stretch>
            <a:fillRect/>
          </a:stretch>
        </p:blipFill>
        <p:spPr>
          <a:xfrm>
            <a:off x="305" y="339502"/>
            <a:ext cx="12191695" cy="6857990"/>
          </a:xfrm>
          <a:prstGeom prst="rect">
            <a:avLst/>
          </a:prstGeom>
        </p:spPr>
      </p:pic>
      <p:sp>
        <p:nvSpPr>
          <p:cNvPr id="33" name="Slide Number Placeholder 7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5" name="Footer Placeholder 6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209057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>
                <a:latin typeface="Oatmeal Stout Aged Rough" panose="00000500000000000000" pitchFamily="50" charset="0"/>
              </a:rPr>
              <a:t>Appendix – specs</a:t>
            </a:r>
            <a:br>
              <a:rPr lang="en-US" dirty="0">
                <a:latin typeface="Oatmeal Stout Aged Rough" panose="00000500000000000000" pitchFamily="50" charset="0"/>
              </a:rPr>
            </a:br>
            <a:r>
              <a:rPr lang="en-US" dirty="0">
                <a:latin typeface="Oatmeal Stout Aged Rough" panose="00000500000000000000" pitchFamily="50" charset="0"/>
              </a:rPr>
              <a:t> Delivery dates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cxnSp>
        <p:nvCxnSpPr>
          <p:cNvPr id="39" name="Straight Connector 3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Date Placeholder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5657" y="1387403"/>
            <a:ext cx="2985793" cy="469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Full page ad = A4: 297x210 mm</a:t>
            </a:r>
            <a:endParaRPr lang="en-US" sz="1400" dirty="0"/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Half page ad = A5: 148X210 mm </a:t>
            </a:r>
            <a:endParaRPr lang="en-US" sz="1400" dirty="0"/>
          </a:p>
        </p:txBody>
      </p:sp>
      <p:graphicFrame>
        <p:nvGraphicFramePr>
          <p:cNvPr id="43" name="TextBox 2"/>
          <p:cNvGraphicFramePr/>
          <p:nvPr/>
        </p:nvGraphicFramePr>
        <p:xfrm>
          <a:off x="4976636" y="1193800"/>
          <a:ext cx="6085091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Calendar on table"/>
          <p:cNvPicPr>
            <a:picLocks noChangeAspect="1"/>
          </p:cNvPicPr>
          <p:nvPr/>
        </p:nvPicPr>
        <p:blipFill rotWithShape="1">
          <a:blip r:embed="rId1">
            <a:alphaModFix amt="50000"/>
            <a:grayscl/>
          </a:blip>
          <a:srcRect r="-1" b="15728"/>
          <a:stretch>
            <a:fillRect/>
          </a:stretch>
        </p:blipFill>
        <p:spPr>
          <a:xfrm>
            <a:off x="305" y="0"/>
            <a:ext cx="12191695" cy="6857990"/>
          </a:xfrm>
          <a:prstGeom prst="rect">
            <a:avLst/>
          </a:prstGeom>
        </p:spPr>
      </p:pic>
      <p:sp>
        <p:nvSpPr>
          <p:cNvPr id="26" name="Slide Number Placeholder 7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8" name="Footer Placeholder 6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Autofit/>
          </a:bodyPr>
          <a:lstStyle/>
          <a:p>
            <a:r>
              <a:rPr lang="en-GB" sz="2400" dirty="0">
                <a:effectLst/>
                <a:latin typeface="Oatmeal Stout" panose="00000500000000000000" pitchFamily="50" charset="0"/>
              </a:rPr>
              <a:t>Introduction and background to </a:t>
            </a:r>
            <a:r>
              <a:rPr lang="en-GB" sz="2400" dirty="0">
                <a:latin typeface="Oatmeal Stout" panose="00000500000000000000" pitchFamily="50" charset="0"/>
              </a:rPr>
              <a:t>Byline Times </a:t>
            </a:r>
            <a:br>
              <a:rPr lang="en-GB" sz="2400" dirty="0">
                <a:latin typeface="Oatmeal Stout" panose="00000500000000000000" pitchFamily="50" charset="0"/>
              </a:rPr>
            </a:br>
            <a:br>
              <a:rPr lang="en-GB" sz="2400" dirty="0">
                <a:latin typeface="Oatmeal Stout" panose="00000500000000000000" pitchFamily="50" charset="0"/>
              </a:rPr>
            </a:br>
            <a:r>
              <a:rPr lang="en-GB" sz="2400" dirty="0">
                <a:latin typeface="Oatmeal Stout" panose="00000500000000000000" pitchFamily="50" charset="0"/>
              </a:rPr>
              <a:t>– What The Other Papers Don’t Say</a:t>
            </a:r>
            <a:br>
              <a:rPr lang="en-GB" sz="2400" b="0" i="0" dirty="0">
                <a:effectLst/>
                <a:latin typeface="Arial" panose="020B0604020202020204" pitchFamily="34" charset="0"/>
              </a:rPr>
            </a:br>
            <a:endParaRPr lang="en-US" sz="2400" dirty="0"/>
          </a:p>
        </p:txBody>
      </p:sp>
      <p:cxnSp>
        <p:nvCxnSpPr>
          <p:cNvPr id="32" name="Straight Connector 31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636" y="443732"/>
            <a:ext cx="6085091" cy="5449068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1000" b="0" i="0" dirty="0">
                <a:effectLst/>
                <a:latin typeface="Arial" panose="020B0604020202020204" pitchFamily="34" charset="0"/>
              </a:rPr>
              <a:t> </a:t>
            </a:r>
            <a:endParaRPr lang="en-GB" sz="1000" b="0" i="0" dirty="0"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GB" sz="1000" dirty="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latin typeface="Atacama Cond" pitchFamily="50" charset="0"/>
              </a:rPr>
              <a:t>Byline Times was launched in March 2019 and quickly built a strong subscriber base. It then launched in retail in October 2023</a:t>
            </a:r>
            <a:endParaRPr lang="en-US" sz="1400" dirty="0">
              <a:latin typeface="Atacama Cond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latin typeface="Atacama Cond" pitchFamily="50" charset="0"/>
              </a:rPr>
              <a:t>Its aim is to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rediscover great journalism</a:t>
            </a:r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  <a:latin typeface="Atacama Cond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latin typeface="Atacama Cond" pitchFamily="50" charset="0"/>
              </a:rPr>
              <a:t>Byline Times doesn’t follow the news cycle – instead, it probes and investigates where other papers aren’t looking and creates its own news cycle</a:t>
            </a:r>
            <a:endParaRPr lang="en-US" sz="1400" dirty="0">
              <a:latin typeface="Atacama Cond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latin typeface="Atacama Cond" pitchFamily="50" charset="0"/>
              </a:rPr>
              <a:t>Each monthly edition leads with a major investigation as well as other news, well-known columnists and culture</a:t>
            </a:r>
            <a:endParaRPr lang="en-US" sz="1400" dirty="0">
              <a:latin typeface="Atacama Cond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latin typeface="Atacama Cond" pitchFamily="50" charset="0"/>
              </a:rPr>
              <a:t>Byline Times follows the story wherever it goes and has a broad base of readers and subscribers from across the political spectrum</a:t>
            </a:r>
            <a:endParaRPr lang="en-US" sz="1400" dirty="0">
              <a:latin typeface="Atacama Cond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latin typeface="Atacama Cond" pitchFamily="50" charset="0"/>
              </a:rPr>
              <a:t>Its journalists and writers include: Carol Vorderman, Bonnie Greer, Peter Oborne, Peter York, Yasmin Alibhai-Brown, Adam Bienkov, Hardeep Matharu, Sonia Purnell, Peter Jukes, Anthony Barnett and Josiah Mortimer</a:t>
            </a:r>
            <a:endParaRPr lang="en-US" sz="1400" dirty="0">
              <a:latin typeface="Atacama Cond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latin typeface="Atacama Cond" pitchFamily="50" charset="0"/>
              </a:rPr>
              <a:t>Byline Times is part of the Byline Family that includes its annual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Byline Festival, Byline Books, Bylines Networks</a:t>
            </a:r>
            <a:r>
              <a:rPr lang="en-US" sz="1400" dirty="0">
                <a:latin typeface="Atacama Cond" pitchFamily="50" charset="0"/>
              </a:rPr>
              <a:t> and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Byline TV</a:t>
            </a:r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  <a:latin typeface="Atacama Cond" pitchFamily="50" charset="0"/>
            </a:endParaRPr>
          </a:p>
        </p:txBody>
      </p:sp>
      <p:sp>
        <p:nvSpPr>
          <p:cNvPr id="34" name="Date Placeholder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Graph on document with pen"/>
          <p:cNvPicPr>
            <a:picLocks noChangeAspect="1"/>
          </p:cNvPicPr>
          <p:nvPr/>
        </p:nvPicPr>
        <p:blipFill rotWithShape="1">
          <a:blip r:embed="rId1">
            <a:alphaModFix amt="50000"/>
            <a:grayscl/>
          </a:blip>
          <a:srcRect t="1509" r="-1" b="14218"/>
          <a:stretch>
            <a:fillRect/>
          </a:stretch>
        </p:blipFill>
        <p:spPr>
          <a:xfrm>
            <a:off x="305" y="0"/>
            <a:ext cx="12191695" cy="6857990"/>
          </a:xfrm>
          <a:prstGeom prst="rect">
            <a:avLst/>
          </a:prstGeom>
        </p:spPr>
      </p:pic>
      <p:sp>
        <p:nvSpPr>
          <p:cNvPr id="11" name="Slide Number Placeholder 7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Footer Placeholder 6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Oatmeal Stout" panose="00000500000000000000" pitchFamily="50" charset="0"/>
              </a:rPr>
              <a:t>Byline Times Investigations</a:t>
            </a:r>
            <a:endParaRPr lang="en-US" sz="2400" dirty="0">
              <a:latin typeface="Oatmeal Stout" panose="00000500000000000000" pitchFamily="50" charset="0"/>
            </a:endParaRPr>
          </a:p>
        </p:txBody>
      </p:sp>
      <p:cxnSp>
        <p:nvCxnSpPr>
          <p:cNvPr id="17" name="Straight Connector 16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Atacama Cond" pitchFamily="50" charset="0"/>
              </a:rPr>
              <a:t>Byline Times has built a reputation for breaking major investigations many months before the rest of the press that have impact including:</a:t>
            </a:r>
            <a:endParaRPr lang="en-US" sz="16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Atacama Cond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Personal Protective Equipment </a:t>
            </a:r>
            <a:r>
              <a:rPr lang="en-US" sz="1600" dirty="0">
                <a:latin typeface="Atacama Cond" pitchFamily="50" charset="0"/>
              </a:rPr>
              <a:t>(PPE) Scandal – this was revealed by Byline Times in April 2020 – 6 months before the rest of the press</a:t>
            </a:r>
            <a:endParaRPr lang="en-US" sz="1600" dirty="0">
              <a:latin typeface="Atacama Cond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latin typeface="Atacama Cond" pitchFamily="50" charset="0"/>
              </a:rPr>
              <a:t>Government’s intention to sell </a:t>
            </a:r>
            <a:r>
              <a:rPr lang="en-US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GP Data </a:t>
            </a:r>
            <a:r>
              <a:rPr lang="en-US" sz="1600" dirty="0">
                <a:latin typeface="Atacama Cond" pitchFamily="50" charset="0"/>
              </a:rPr>
              <a:t>– our investigation prompted over 1 million people to opt out and persuaded the Government to reverse the policy</a:t>
            </a:r>
            <a:endParaRPr lang="en-US" sz="1600" dirty="0">
              <a:latin typeface="Atacama Cond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Russian Disinformation </a:t>
            </a:r>
            <a:r>
              <a:rPr lang="en-US" sz="1600" dirty="0">
                <a:latin typeface="Atacama Cond" pitchFamily="50" charset="0"/>
              </a:rPr>
              <a:t>– since its launch we have been revealing the extent of this which was ignored by the other papers</a:t>
            </a:r>
            <a:endParaRPr lang="en-US" sz="1600" dirty="0">
              <a:latin typeface="Atacama Cond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Dan Wootton scandal </a:t>
            </a:r>
            <a:r>
              <a:rPr lang="en-US" sz="1600" dirty="0">
                <a:latin typeface="Atacama Cond" pitchFamily="50" charset="0"/>
              </a:rPr>
              <a:t>– our investigation led to Dan Wootton being dropped by the Daily Mail and a police investigation </a:t>
            </a:r>
            <a:endParaRPr lang="en-US" sz="1600" dirty="0">
              <a:latin typeface="Atacama Cond" pitchFamily="50" charset="0"/>
            </a:endParaRPr>
          </a:p>
          <a:p>
            <a:pPr>
              <a:lnSpc>
                <a:spcPct val="110000"/>
              </a:lnSpc>
            </a:pPr>
            <a:endParaRPr lang="en-US" sz="1600" dirty="0"/>
          </a:p>
        </p:txBody>
      </p:sp>
      <p:sp>
        <p:nvSpPr>
          <p:cNvPr id="19" name="Date Placeholder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Graph on document with pen"/>
          <p:cNvPicPr>
            <a:picLocks noChangeAspect="1"/>
          </p:cNvPicPr>
          <p:nvPr/>
        </p:nvPicPr>
        <p:blipFill rotWithShape="1">
          <a:blip r:embed="rId1">
            <a:alphaModFix amt="50000"/>
            <a:grayscl/>
          </a:blip>
          <a:srcRect t="1414" r="-1" b="14313"/>
          <a:stretch>
            <a:fillRect/>
          </a:stretch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26" name="Slide Number Placeholder 7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8" name="Footer Placeholder 6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Oatmeal Stout" panose="00000500000000000000" pitchFamily="50" charset="0"/>
              </a:rPr>
              <a:t>What our readers say…</a:t>
            </a:r>
            <a:endParaRPr lang="en-US" sz="2400" dirty="0">
              <a:latin typeface="Oatmeal Stout" panose="00000500000000000000" pitchFamily="50" charset="0"/>
            </a:endParaRPr>
          </a:p>
        </p:txBody>
      </p:sp>
      <p:cxnSp>
        <p:nvCxnSpPr>
          <p:cNvPr id="32" name="Straight Connector 31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5175898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“Byline Times. I am so impressed with these people! </a:t>
            </a:r>
            <a:r>
              <a:rPr lang="en-GB" sz="1300" kern="1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The integrity and dedication</a:t>
            </a: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they’ve shown has made me trust them. With so much misinformation in the world, you can count on them for truth.”  Emily @Emily263366886 </a:t>
            </a:r>
            <a:endParaRPr lang="en-GB" sz="1300" kern="100" dirty="0">
              <a:latin typeface="Atacama Cond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“Very impressed by the very </a:t>
            </a:r>
            <a:r>
              <a:rPr lang="en-GB" sz="1300" kern="1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brave and important journalism </a:t>
            </a: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undertaken by the Byline Times team.” Mathew Hulbert</a:t>
            </a:r>
            <a:endParaRPr lang="en-GB" sz="1300" kern="100" dirty="0">
              <a:latin typeface="Atacama Cond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“Gotta say Byline Times are emerging as a great outlet. </a:t>
            </a:r>
            <a:r>
              <a:rPr lang="en-GB" sz="1300" kern="1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Well researched and brilliantly coordinated</a:t>
            </a: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 The Wooton stories are really bringing the limelight.” James @HeyGoAudio </a:t>
            </a:r>
            <a:endParaRPr lang="en-GB" sz="1300" kern="100" dirty="0">
              <a:latin typeface="Atacama Cond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300" kern="1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We really need to see Byline Times widely distributed</a:t>
            </a: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so the general public can choose to pick up in their local shops and news-stands.” Rayees @rayeesmusic </a:t>
            </a:r>
            <a:endParaRPr lang="en-GB" sz="1300" kern="100" dirty="0">
              <a:latin typeface="Atacama Cond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300" kern="1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This country needs the Byline Times </a:t>
            </a: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more than ever. Thank you for all your hard work.” Sarah Lim</a:t>
            </a:r>
            <a:endParaRPr lang="en-GB" sz="1300" kern="100" dirty="0">
              <a:latin typeface="Atacama Cond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“Make sure to follow Byline Times for </a:t>
            </a:r>
            <a:r>
              <a:rPr lang="en-GB" sz="1300" kern="1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investigative reporting </a:t>
            </a: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on all sorts of matters.”  Carol Vorderman </a:t>
            </a:r>
            <a:endParaRPr lang="en-GB" sz="1300" kern="100" dirty="0">
              <a:latin typeface="Atacama Cond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“Thank you for everything that you and Byline and doing! </a:t>
            </a:r>
            <a:r>
              <a:rPr lang="en-GB" sz="1300" kern="1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On the edge of my seat </a:t>
            </a:r>
            <a:r>
              <a:rPr lang="en-GB" sz="1300" kern="100" dirty="0">
                <a:latin typeface="Atacama Con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waiting for the next instalment of this investigation.” @Wasaga18</a:t>
            </a:r>
            <a:endParaRPr lang="en-GB" sz="1300" kern="100" dirty="0">
              <a:latin typeface="Atacama Cond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GB" sz="13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US" sz="1300" dirty="0"/>
          </a:p>
        </p:txBody>
      </p:sp>
      <p:sp>
        <p:nvSpPr>
          <p:cNvPr id="34" name="Date Placeholder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Exclamation mark on a yellow background"/>
          <p:cNvPicPr>
            <a:picLocks noChangeAspect="1"/>
          </p:cNvPicPr>
          <p:nvPr/>
        </p:nvPicPr>
        <p:blipFill rotWithShape="1">
          <a:blip r:embed="rId1">
            <a:alphaModFix amt="50000"/>
            <a:grayscl/>
          </a:blip>
          <a:srcRect t="24998" r="-1" b="-1"/>
          <a:stretch>
            <a:fillRect/>
          </a:stretch>
        </p:blipFill>
        <p:spPr>
          <a:xfrm>
            <a:off x="0" y="0"/>
            <a:ext cx="12191695" cy="6857990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7593622" y="1062492"/>
            <a:ext cx="2039112" cy="2360898"/>
            <a:chOff x="8520409" y="971935"/>
            <a:chExt cx="2039112" cy="236089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89902" y="971935"/>
              <a:ext cx="1945529" cy="171692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0" name="TextBox 19"/>
            <p:cNvSpPr txBox="1"/>
            <p:nvPr/>
          </p:nvSpPr>
          <p:spPr>
            <a:xfrm>
              <a:off x="8520409" y="2871168"/>
              <a:ext cx="203911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tacama SemBd ExtCond" pitchFamily="50" charset="0"/>
                </a:rPr>
                <a:t>Carol Vorderman</a:t>
              </a:r>
              <a:endParaRPr lang="en-GB" sz="12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SemBd ExtCond" pitchFamily="50" charset="0"/>
              </a:endParaRPr>
            </a:p>
            <a:p>
              <a:r>
                <a:rPr lang="en-GB" sz="1200" dirty="0">
                  <a:latin typeface="Atacama SemBd ExtCond" pitchFamily="50" charset="0"/>
                </a:rPr>
                <a:t>TV Presenter and Radio Host</a:t>
              </a:r>
              <a:endParaRPr lang="en-GB" sz="1200" dirty="0">
                <a:latin typeface="Atacama SemBd ExtCond" pitchFamily="50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123711" y="3833609"/>
            <a:ext cx="2039112" cy="2240135"/>
            <a:chOff x="1616507" y="1106165"/>
            <a:chExt cx="2039112" cy="224013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3"/>
            <a:srcRect t="3638" b="9453"/>
            <a:stretch>
              <a:fillRect/>
            </a:stretch>
          </p:blipFill>
          <p:spPr>
            <a:xfrm>
              <a:off x="1697709" y="1106165"/>
              <a:ext cx="1669850" cy="174848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9" name="TextBox 28"/>
            <p:cNvSpPr txBox="1"/>
            <p:nvPr/>
          </p:nvSpPr>
          <p:spPr>
            <a:xfrm>
              <a:off x="1616507" y="2884635"/>
              <a:ext cx="203911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tacama SemBd ExtCond" pitchFamily="50" charset="0"/>
                </a:rPr>
                <a:t>Gavin Esler </a:t>
              </a:r>
              <a:r>
                <a:rPr lang="en-GB" sz="1200" dirty="0">
                  <a:latin typeface="Atacama SemBd ExtCond" pitchFamily="50" charset="0"/>
                </a:rPr>
                <a:t>TV Presenter and author</a:t>
              </a:r>
              <a:endParaRPr lang="en-GB" sz="1200" dirty="0">
                <a:latin typeface="Atacama SemBd ExtCond" pitchFamily="50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346273" y="1044231"/>
            <a:ext cx="2039112" cy="2382569"/>
            <a:chOff x="6269620" y="938447"/>
            <a:chExt cx="2039112" cy="2382569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4"/>
            <a:srcRect l="812" t="208" r="-812" b="19829"/>
            <a:stretch>
              <a:fillRect/>
            </a:stretch>
          </p:blipFill>
          <p:spPr>
            <a:xfrm>
              <a:off x="6322361" y="938447"/>
              <a:ext cx="1933630" cy="178043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2" name="TextBox 31"/>
            <p:cNvSpPr txBox="1"/>
            <p:nvPr/>
          </p:nvSpPr>
          <p:spPr>
            <a:xfrm>
              <a:off x="6269620" y="2859351"/>
              <a:ext cx="203911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tacama SemBd ExtCond" pitchFamily="50" charset="0"/>
                </a:rPr>
                <a:t>Otto English </a:t>
              </a:r>
              <a:r>
                <a:rPr lang="en-GB" sz="1200" dirty="0">
                  <a:latin typeface="Atacama SemBd ExtCond" pitchFamily="50" charset="0"/>
                </a:rPr>
                <a:t>Author &amp; journalist</a:t>
              </a:r>
              <a:endParaRPr lang="en-GB" sz="1200" dirty="0">
                <a:latin typeface="Atacama SemBd ExtCond" pitchFamily="50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53886" y="3940968"/>
            <a:ext cx="2039112" cy="2143120"/>
            <a:chOff x="3720550" y="1094238"/>
            <a:chExt cx="2039112" cy="2143120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5"/>
            <a:srcRect l="726" t="-423" r="-726" b="24341"/>
            <a:stretch>
              <a:fillRect/>
            </a:stretch>
          </p:blipFill>
          <p:spPr>
            <a:xfrm>
              <a:off x="3720550" y="1094238"/>
              <a:ext cx="1828054" cy="167543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3" name="TextBox 32"/>
            <p:cNvSpPr txBox="1"/>
            <p:nvPr/>
          </p:nvSpPr>
          <p:spPr>
            <a:xfrm>
              <a:off x="3720550" y="2775693"/>
              <a:ext cx="203911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v-SE" sz="12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tacama SemBd ExtCond" pitchFamily="50" charset="0"/>
                </a:rPr>
                <a:t>Alexandra Hall Hall </a:t>
              </a:r>
              <a:r>
                <a:rPr lang="sv-SE" sz="1200" dirty="0">
                  <a:latin typeface="Atacama SemBd ExtCond" pitchFamily="50" charset="0"/>
                </a:rPr>
                <a:t>Former Diplomat</a:t>
              </a:r>
              <a:endParaRPr lang="en-GB" sz="1200" dirty="0">
                <a:latin typeface="Atacama SemBd ExtCond" pitchFamily="50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995550" y="1092180"/>
            <a:ext cx="2039112" cy="2331210"/>
            <a:chOff x="6224246" y="3724397"/>
            <a:chExt cx="2039112" cy="233121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6"/>
            <a:srcRect b="28249"/>
            <a:stretch>
              <a:fillRect/>
            </a:stretch>
          </p:blipFill>
          <p:spPr>
            <a:xfrm>
              <a:off x="6226879" y="3724397"/>
              <a:ext cx="1933630" cy="169659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6224246" y="5593942"/>
              <a:ext cx="203911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tacama SemBd ExtCond" pitchFamily="50" charset="0"/>
                </a:rPr>
                <a:t>Sonia Purnell </a:t>
              </a:r>
              <a:r>
                <a:rPr lang="en-GB" sz="1200" dirty="0">
                  <a:latin typeface="Atacama SemBd ExtCond" pitchFamily="50" charset="0"/>
                </a:rPr>
                <a:t>Award-winning author &amp; journalist</a:t>
              </a:r>
              <a:endParaRPr lang="en-GB" sz="1200" dirty="0">
                <a:latin typeface="Atacama SemBd ExtCond" pitchFamily="50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71142" y="1057441"/>
            <a:ext cx="2057922" cy="2557353"/>
            <a:chOff x="1660310" y="3652119"/>
            <a:chExt cx="2057922" cy="255735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7"/>
            <a:srcRect l="-2009" t="-867" r="2009" b="15441"/>
            <a:stretch>
              <a:fillRect/>
            </a:stretch>
          </p:blipFill>
          <p:spPr>
            <a:xfrm>
              <a:off x="1660310" y="3652119"/>
              <a:ext cx="1859840" cy="182951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6" name="TextBox 35"/>
            <p:cNvSpPr txBox="1"/>
            <p:nvPr/>
          </p:nvSpPr>
          <p:spPr>
            <a:xfrm>
              <a:off x="1679120" y="5563141"/>
              <a:ext cx="203911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tacama SemBd ExtCond" pitchFamily="50" charset="0"/>
                </a:rPr>
                <a:t>Peter Oborne </a:t>
              </a:r>
              <a:r>
                <a:rPr lang="en-GB" sz="1200" dirty="0">
                  <a:latin typeface="Atacama SemBd ExtCond" pitchFamily="50" charset="0"/>
                </a:rPr>
                <a:t>Former Chief Political Commentator, Telegraph</a:t>
              </a:r>
              <a:endParaRPr lang="en-GB" sz="1200" dirty="0">
                <a:latin typeface="Atacama SemBd ExtCond" pitchFamily="50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610091" y="3815579"/>
            <a:ext cx="2039112" cy="2228183"/>
            <a:chOff x="3884798" y="3724397"/>
            <a:chExt cx="2039112" cy="222818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8"/>
            <a:srcRect b="25645"/>
            <a:stretch>
              <a:fillRect/>
            </a:stretch>
          </p:blipFill>
          <p:spPr>
            <a:xfrm>
              <a:off x="3884798" y="3724397"/>
              <a:ext cx="1933630" cy="166649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7" name="TextBox 36"/>
            <p:cNvSpPr txBox="1"/>
            <p:nvPr/>
          </p:nvSpPr>
          <p:spPr>
            <a:xfrm>
              <a:off x="3884798" y="5490915"/>
              <a:ext cx="203911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tacama SemBd ExtCond" pitchFamily="50" charset="0"/>
                </a:rPr>
                <a:t>Bonnie Greer </a:t>
              </a:r>
              <a:r>
                <a:rPr lang="en-GB" sz="1200" dirty="0">
                  <a:latin typeface="Atacama SemBd ExtCond" pitchFamily="50" charset="0"/>
                </a:rPr>
                <a:t>Playwright, novelist &amp; broadcaster</a:t>
              </a:r>
              <a:endParaRPr lang="en-GB" sz="1200" dirty="0">
                <a:latin typeface="Atacama SemBd ExtCond" pitchFamily="50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241749" y="3827095"/>
            <a:ext cx="2039112" cy="2216668"/>
            <a:chOff x="8484441" y="3724398"/>
            <a:chExt cx="2039112" cy="2216668"/>
          </a:xfrm>
        </p:grpSpPr>
        <p:pic>
          <p:nvPicPr>
            <p:cNvPr id="34" name="Content Placeholder 6"/>
            <p:cNvPicPr>
              <a:picLocks noChangeAspect="1"/>
            </p:cNvPicPr>
            <p:nvPr/>
          </p:nvPicPr>
          <p:blipFill rotWithShape="1">
            <a:blip r:embed="rId9"/>
            <a:srcRect b="24506"/>
            <a:stretch>
              <a:fillRect/>
            </a:stretch>
          </p:blipFill>
          <p:spPr>
            <a:xfrm>
              <a:off x="8568961" y="3724398"/>
              <a:ext cx="1870073" cy="166795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8" name="TextBox 37"/>
            <p:cNvSpPr txBox="1"/>
            <p:nvPr/>
          </p:nvSpPr>
          <p:spPr>
            <a:xfrm>
              <a:off x="8484441" y="5479401"/>
              <a:ext cx="203911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tacama SemBd ExtCond" pitchFamily="50" charset="0"/>
                </a:rPr>
                <a:t>Nafeez Ahmed </a:t>
              </a:r>
              <a:r>
                <a:rPr lang="en-GB" sz="1200" dirty="0">
                  <a:latin typeface="Atacama SemBd ExtCond" pitchFamily="50" charset="0"/>
                </a:rPr>
                <a:t>Former Senior Reporter at VICE</a:t>
              </a:r>
              <a:endParaRPr lang="en-GB" sz="1200" dirty="0">
                <a:latin typeface="Atacama SemBd ExtCond" pitchFamily="50" charset="0"/>
              </a:endParaRPr>
            </a:p>
          </p:txBody>
        </p:sp>
      </p:grpSp>
      <p:sp>
        <p:nvSpPr>
          <p:cNvPr id="39" name="Title 1"/>
          <p:cNvSpPr txBox="1"/>
          <p:nvPr/>
        </p:nvSpPr>
        <p:spPr>
          <a:xfrm>
            <a:off x="1617390" y="161732"/>
            <a:ext cx="8643011" cy="55152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/>
          </a:p>
        </p:txBody>
      </p:sp>
      <p:sp>
        <p:nvSpPr>
          <p:cNvPr id="41" name="Title 40"/>
          <p:cNvSpPr>
            <a:spLocks noGrp="1"/>
          </p:cNvSpPr>
          <p:nvPr>
            <p:ph type="title" idx="4294967295"/>
          </p:nvPr>
        </p:nvSpPr>
        <p:spPr>
          <a:xfrm>
            <a:off x="9957470" y="3043868"/>
            <a:ext cx="2152261" cy="2204746"/>
          </a:xfrm>
        </p:spPr>
        <p:txBody>
          <a:bodyPr>
            <a:noAutofit/>
          </a:bodyPr>
          <a:lstStyle/>
          <a:p>
            <a:r>
              <a:rPr lang="en-US" sz="2400" dirty="0">
                <a:latin typeface="Oatmeal Stout Aged Rough" panose="00000500000000000000" pitchFamily="50" charset="0"/>
              </a:rPr>
              <a:t>GREAT WRITERS</a:t>
            </a:r>
            <a:br>
              <a:rPr lang="en-US" sz="2400" dirty="0"/>
            </a:br>
            <a:endParaRPr lang="en-GB" sz="24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ntique cash register keys"/>
          <p:cNvPicPr>
            <a:picLocks noChangeAspect="1"/>
          </p:cNvPicPr>
          <p:nvPr/>
        </p:nvPicPr>
        <p:blipFill rotWithShape="1">
          <a:blip r:embed="rId1">
            <a:alphaModFix amt="50000"/>
            <a:grayscl/>
          </a:blip>
          <a:srcRect t="9654" r="-1" b="5756"/>
          <a:stretch>
            <a:fillRect/>
          </a:stretch>
        </p:blipFill>
        <p:spPr>
          <a:xfrm>
            <a:off x="0" y="0"/>
            <a:ext cx="12191695" cy="6857990"/>
          </a:xfrm>
          <a:prstGeom prst="rect">
            <a:avLst/>
          </a:prstGeom>
        </p:spPr>
      </p:pic>
      <p:sp>
        <p:nvSpPr>
          <p:cNvPr id="11" name="Slide Number Placeholder 7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Footer Placeholder 6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en-GB" sz="2400" b="0" i="0" dirty="0">
                <a:effectLst/>
                <a:latin typeface="Oatmeal Stout" panose="00000500000000000000" pitchFamily="50" charset="0"/>
              </a:rPr>
              <a:t>Figures - print, digital, newsletter, social</a:t>
            </a:r>
            <a:r>
              <a:rPr lang="en-GB" sz="2400" dirty="0">
                <a:latin typeface="Oatmeal Stout" panose="00000500000000000000" pitchFamily="50" charset="0"/>
              </a:rPr>
              <a:t>.</a:t>
            </a:r>
            <a:br>
              <a:rPr lang="en-GB" sz="2400" b="0" i="0" dirty="0">
                <a:effectLst/>
                <a:latin typeface="Oatmeal Stout" panose="00000500000000000000" pitchFamily="50" charset="0"/>
              </a:rPr>
            </a:br>
            <a:endParaRPr lang="en-US" sz="2400" dirty="0">
              <a:latin typeface="Oatmeal Stout" panose="00000500000000000000" pitchFamily="50" charset="0"/>
            </a:endParaRPr>
          </a:p>
        </p:txBody>
      </p:sp>
      <p:cxnSp>
        <p:nvCxnSpPr>
          <p:cNvPr id="17" name="Straight Connector 16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0450" y="1391043"/>
            <a:ext cx="6085091" cy="5399833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Monthly Print Circulation = total </a:t>
            </a:r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41,000 </a:t>
            </a:r>
            <a:r>
              <a:rPr lang="en-US" sz="1400" dirty="0">
                <a:latin typeface="Atacama Cond" pitchFamily="50" charset="0"/>
              </a:rPr>
              <a:t> Oct 25’</a:t>
            </a: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Subscriptions =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32,000</a:t>
            </a:r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Newsstand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= 9,000</a:t>
            </a:r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(*source woo commerce)</a:t>
            </a: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>
                <a:latin typeface="Atacama Cond" pitchFamily="50" charset="0"/>
              </a:rPr>
              <a:t>Bylinetimes.com</a:t>
            </a:r>
            <a:r>
              <a:rPr lang="en-US" sz="1400" dirty="0">
                <a:latin typeface="Atacama Cond" pitchFamily="50" charset="0"/>
              </a:rPr>
              <a:t> daily news site =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600,000 </a:t>
            </a:r>
            <a:r>
              <a:rPr lang="en-US" sz="1400" dirty="0" err="1">
                <a:latin typeface="Atacama Cond" pitchFamily="50" charset="0"/>
              </a:rPr>
              <a:t>Uniques</a:t>
            </a: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Weekly newsletter =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60,000 </a:t>
            </a:r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  <a:latin typeface="Atacama Cond" pitchFamily="50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latin typeface="Atacama Cond" pitchFamily="50" charset="0"/>
              </a:rPr>
              <a:t>Social Media Followers</a:t>
            </a:r>
            <a:endParaRPr lang="en-US" sz="1400" dirty="0">
              <a:latin typeface="Atacama Cond" pitchFamily="50" charset="0"/>
            </a:endParaRPr>
          </a:p>
          <a:p>
            <a:pPr>
              <a:lnSpc>
                <a:spcPct val="100000"/>
              </a:lnSpc>
            </a:pPr>
            <a:r>
              <a:rPr lang="en-US" sz="1400" dirty="0">
                <a:latin typeface="Atacama Cond" pitchFamily="50" charset="0"/>
              </a:rPr>
              <a:t>X (formerly twitter) =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202,000</a:t>
            </a:r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  <a:latin typeface="Atacama Cond" pitchFamily="50" charset="0"/>
            </a:endParaRPr>
          </a:p>
          <a:p>
            <a:pPr>
              <a:lnSpc>
                <a:spcPct val="100000"/>
              </a:lnSpc>
            </a:pPr>
            <a:r>
              <a:rPr lang="en-US" sz="1400" dirty="0">
                <a:latin typeface="Atacama Cond" pitchFamily="50" charset="0"/>
              </a:rPr>
              <a:t>Facebook =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29,000</a:t>
            </a:r>
            <a:r>
              <a:rPr lang="en-US" sz="1400" dirty="0">
                <a:latin typeface="Atacama Cond" pitchFamily="50" charset="0"/>
              </a:rPr>
              <a:t>  </a:t>
            </a:r>
            <a:endParaRPr lang="en-US" sz="1400" dirty="0">
              <a:latin typeface="Atacama Cond" pitchFamily="50" charset="0"/>
            </a:endParaRPr>
          </a:p>
          <a:p>
            <a:pPr>
              <a:lnSpc>
                <a:spcPct val="100000"/>
              </a:lnSpc>
            </a:pPr>
            <a:r>
              <a:rPr lang="en-US" sz="1400" dirty="0">
                <a:latin typeface="Atacama Cond" pitchFamily="50" charset="0"/>
              </a:rPr>
              <a:t>Instagram =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40,000</a:t>
            </a:r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  <a:latin typeface="Atacama Cond" pitchFamily="50" charset="0"/>
            </a:endParaRPr>
          </a:p>
          <a:p>
            <a:pPr>
              <a:lnSpc>
                <a:spcPct val="100000"/>
              </a:lnSpc>
            </a:pPr>
            <a:r>
              <a:rPr lang="en-US" sz="1400" dirty="0">
                <a:latin typeface="Atacama Cond" pitchFamily="50" charset="0"/>
              </a:rPr>
              <a:t>TikTok =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26,000</a:t>
            </a:r>
            <a:r>
              <a:rPr lang="en-US" sz="1400" dirty="0">
                <a:latin typeface="Atacama Cond" pitchFamily="50" charset="0"/>
              </a:rPr>
              <a:t>   </a:t>
            </a:r>
            <a:endParaRPr lang="en-US" sz="1400" dirty="0">
              <a:latin typeface="Atacama Cond" pitchFamily="50" charset="0"/>
            </a:endParaRPr>
          </a:p>
          <a:p>
            <a:pPr>
              <a:lnSpc>
                <a:spcPct val="100000"/>
              </a:lnSpc>
            </a:pPr>
            <a:r>
              <a:rPr lang="en-US" sz="1400" dirty="0">
                <a:latin typeface="Atacama Cond" pitchFamily="50" charset="0"/>
              </a:rPr>
              <a:t>BlueSky =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Cond" pitchFamily="50" charset="0"/>
              </a:rPr>
              <a:t>140,000 </a:t>
            </a:r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endParaRPr lang="en-US" sz="1400" dirty="0"/>
          </a:p>
        </p:txBody>
      </p:sp>
      <p:sp>
        <p:nvSpPr>
          <p:cNvPr id="19" name="Date Placeholder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ifferent numbers in 3D"/>
          <p:cNvPicPr>
            <a:picLocks noChangeAspect="1"/>
          </p:cNvPicPr>
          <p:nvPr/>
        </p:nvPicPr>
        <p:blipFill rotWithShape="1">
          <a:blip r:embed="rId1">
            <a:alphaModFix amt="50000"/>
            <a:grayscl/>
          </a:blip>
          <a:srcRect l="2"/>
          <a:stretch>
            <a:fillRect/>
          </a:stretch>
        </p:blipFill>
        <p:spPr>
          <a:xfrm>
            <a:off x="305" y="9"/>
            <a:ext cx="12191695" cy="6857990"/>
          </a:xfrm>
          <a:prstGeom prst="rect">
            <a:avLst/>
          </a:prstGeom>
        </p:spPr>
      </p:pic>
      <p:sp>
        <p:nvSpPr>
          <p:cNvPr id="14" name="Slide Number Placeholder 7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Footer Placeholder 6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en-GB" sz="2400" b="0" i="0" dirty="0">
                <a:effectLst/>
                <a:latin typeface="Oatmeal Stout Aged Rough" panose="00000500000000000000" pitchFamily="50" charset="0"/>
              </a:rPr>
              <a:t>Readers</a:t>
            </a:r>
            <a:r>
              <a:rPr lang="en-GB" sz="2400" dirty="0">
                <a:latin typeface="Oatmeal Stout Aged Rough" panose="00000500000000000000" pitchFamily="50" charset="0"/>
              </a:rPr>
              <a:t>hip Demographics</a:t>
            </a:r>
            <a:endParaRPr lang="en-US" sz="2400" dirty="0">
              <a:latin typeface="Oatmeal Stout Aged Rough" panose="00000500000000000000" pitchFamily="50" charset="0"/>
            </a:endParaRPr>
          </a:p>
        </p:txBody>
      </p:sp>
      <p:cxnSp>
        <p:nvCxnSpPr>
          <p:cNvPr id="20" name="Straight Connector 1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653301" y="791781"/>
            <a:ext cx="6085091" cy="6071880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Atacama Cond" pitchFamily="50" charset="0"/>
              </a:rPr>
              <a:t>Top 3 readership communities: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Education  27% </a:t>
            </a: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Science and Engineering 18%</a:t>
            </a: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Creative Arts 12%</a:t>
            </a: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Atacama Cond" pitchFamily="50" charset="0"/>
              </a:rPr>
              <a:t>Age % of Subscribers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18-29     14% </a:t>
            </a: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30-39     18%</a:t>
            </a: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40-49     23%</a:t>
            </a: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50-59     26%</a:t>
            </a: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60 Plus   20%</a:t>
            </a: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Atacama Cond" pitchFamily="50" charset="0"/>
              </a:rPr>
              <a:t>Higher than average salary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Atacama Cond" pitchFamily="50" charset="0"/>
              </a:rPr>
              <a:t>Very highly educated – 89% have higher or further education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400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latin typeface="Atacama Cond" pitchFamily="50" charset="0"/>
              </a:rPr>
              <a:t>Source </a:t>
            </a:r>
            <a:r>
              <a:rPr lang="en-US" sz="1400" i="1" dirty="0">
                <a:latin typeface="Atacama Cond" pitchFamily="50" charset="0"/>
              </a:rPr>
              <a:t>Subscriber Survey 2022</a:t>
            </a:r>
            <a:endParaRPr lang="en-US" sz="1400" i="1" dirty="0">
              <a:latin typeface="Atacama Cond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/>
              <a:t>      </a:t>
            </a: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endParaRPr lang="en-US" sz="1400" dirty="0"/>
          </a:p>
          <a:p>
            <a:pPr>
              <a:lnSpc>
                <a:spcPct val="110000"/>
              </a:lnSpc>
            </a:pPr>
            <a:endParaRPr lang="en-US" sz="1400" dirty="0"/>
          </a:p>
        </p:txBody>
      </p:sp>
      <p:sp>
        <p:nvSpPr>
          <p:cNvPr id="22" name="Date Placeholder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Graph on document with pen"/>
          <p:cNvPicPr>
            <a:picLocks noChangeAspect="1"/>
          </p:cNvPicPr>
          <p:nvPr/>
        </p:nvPicPr>
        <p:blipFill rotWithShape="1">
          <a:blip r:embed="rId1">
            <a:alphaModFix amt="50000"/>
          </a:blip>
          <a:srcRect t="1414" r="-1" b="14313"/>
          <a:stretch>
            <a:fillRect/>
          </a:stretch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48" name="Slide Number Placeholder 7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0" name="Footer Placeholder 6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en-GB" sz="2400" b="0" i="0" dirty="0">
                <a:effectLst/>
                <a:latin typeface="Oatmeal Stout Aged Rough" panose="00000500000000000000" pitchFamily="50" charset="0"/>
              </a:rPr>
              <a:t>Rate card</a:t>
            </a:r>
            <a:endParaRPr lang="en-US" sz="2400" dirty="0">
              <a:latin typeface="Oatmeal Stout Aged Rough" panose="00000500000000000000" pitchFamily="50" charset="0"/>
            </a:endParaRPr>
          </a:p>
        </p:txBody>
      </p:sp>
      <p:cxnSp>
        <p:nvCxnSpPr>
          <p:cNvPr id="54" name="Straight Connector 53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pPr marL="0" indent="0">
              <a:buClr>
                <a:srgbClr val="4881B2"/>
              </a:buClr>
              <a:buNone/>
            </a:pPr>
            <a:r>
              <a:rPr lang="en-GB" b="0" i="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tacama SemBd ExtCond" pitchFamily="50" charset="0"/>
              </a:rPr>
              <a:t>PRINT</a:t>
            </a:r>
            <a:r>
              <a:rPr lang="en-GB" b="0" i="0" dirty="0">
                <a:effectLst/>
                <a:latin typeface="Atacama SemBd ExtCond" pitchFamily="50" charset="0"/>
              </a:rPr>
              <a:t>  </a:t>
            </a:r>
            <a:endParaRPr lang="en-GB" b="0" i="0" dirty="0">
              <a:effectLst/>
              <a:latin typeface="Atacama SemBd ExtCond" pitchFamily="50" charset="0"/>
            </a:endParaRPr>
          </a:p>
          <a:p>
            <a:pPr marL="0" indent="0">
              <a:buClr>
                <a:srgbClr val="4881B2"/>
              </a:buClr>
              <a:buNone/>
            </a:pPr>
            <a:r>
              <a:rPr lang="en-GB" b="0" i="0" dirty="0">
                <a:effectLst/>
                <a:latin typeface="Atacama SemBd ExtCond" pitchFamily="50" charset="0"/>
              </a:rPr>
              <a:t>Half Page £1,500, Page £2,950, DPS £5,000</a:t>
            </a:r>
            <a:endParaRPr lang="en-GB" b="0" i="0" dirty="0">
              <a:effectLst/>
              <a:latin typeface="Atacama SemBd ExtCond" pitchFamily="50" charset="0"/>
            </a:endParaRPr>
          </a:p>
          <a:p>
            <a:pPr marL="0" indent="0">
              <a:buClr>
                <a:srgbClr val="4881B2"/>
              </a:buClr>
              <a:buNone/>
            </a:pPr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  <a:latin typeface="Atacama SemBd ExtCond" pitchFamily="50" charset="0"/>
              </a:rPr>
              <a:t>NEWSLETTER</a:t>
            </a:r>
            <a:endParaRPr lang="en-GB" b="0" i="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tacama SemBd ExtCond" pitchFamily="50" charset="0"/>
            </a:endParaRPr>
          </a:p>
          <a:p>
            <a:pPr marL="0" indent="0">
              <a:buClr>
                <a:srgbClr val="4881B2"/>
              </a:buClr>
              <a:buNone/>
            </a:pPr>
            <a:r>
              <a:rPr lang="en-GB" b="0" i="0" dirty="0">
                <a:effectLst/>
                <a:latin typeface="Atacama SemBd ExtCond" pitchFamily="50" charset="0"/>
              </a:rPr>
              <a:t> Solus Sponsorship (1 x banners) - £2,500</a:t>
            </a:r>
            <a:endParaRPr lang="en-GB" b="0" i="0" dirty="0">
              <a:effectLst/>
              <a:latin typeface="Atacama SemBd ExtCond" pitchFamily="50" charset="0"/>
            </a:endParaRPr>
          </a:p>
          <a:p>
            <a:pPr marL="0" indent="0">
              <a:buClr>
                <a:srgbClr val="4881B2"/>
              </a:buClr>
              <a:buNone/>
            </a:pPr>
            <a:r>
              <a:rPr lang="en-GB" b="0" i="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tacama SemBd ExtCond" pitchFamily="50" charset="0"/>
              </a:rPr>
              <a:t>WEBSITE</a:t>
            </a:r>
            <a:r>
              <a:rPr lang="en-GB" b="0" i="0" dirty="0">
                <a:effectLst/>
                <a:latin typeface="Atacama SemBd ExtCond" pitchFamily="50" charset="0"/>
              </a:rPr>
              <a:t> </a:t>
            </a:r>
            <a:endParaRPr lang="en-GB" b="0" i="0" dirty="0">
              <a:effectLst/>
              <a:latin typeface="Atacama SemBd ExtCond" pitchFamily="50" charset="0"/>
            </a:endParaRPr>
          </a:p>
          <a:p>
            <a:pPr marL="0" indent="0">
              <a:buClr>
                <a:srgbClr val="4881B2"/>
              </a:buClr>
              <a:buNone/>
            </a:pPr>
            <a:r>
              <a:rPr lang="en-GB" b="0" i="0" dirty="0">
                <a:effectLst/>
                <a:latin typeface="Atacama SemBd ExtCond" pitchFamily="50" charset="0"/>
              </a:rPr>
              <a:t>Tenancy - Leaderboard - £5,000 per week</a:t>
            </a:r>
            <a:endParaRPr lang="en-GB" b="0" i="0" dirty="0">
              <a:effectLst/>
              <a:latin typeface="Atacama SemBd ExtCond" pitchFamily="50" charset="0"/>
            </a:endParaRPr>
          </a:p>
          <a:p>
            <a:pPr marL="0" indent="0">
              <a:buClr>
                <a:srgbClr val="4881B2"/>
              </a:buClr>
              <a:buNone/>
            </a:pPr>
            <a:endParaRPr lang="en-US" dirty="0"/>
          </a:p>
        </p:txBody>
      </p:sp>
      <p:sp>
        <p:nvSpPr>
          <p:cNvPr id="56" name="Date Placeholder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Byline Times Rate Card 20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Two telephones communicating"/>
          <p:cNvPicPr>
            <a:picLocks noChangeAspect="1"/>
          </p:cNvPicPr>
          <p:nvPr/>
        </p:nvPicPr>
        <p:blipFill rotWithShape="1">
          <a:blip r:embed="rId1">
            <a:alphaModFix amt="50000"/>
          </a:blip>
          <a:srcRect r="-1" b="24998"/>
          <a:stretch>
            <a:fillRect/>
          </a:stretch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26" name="Slide Number Placeholder 7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8" name="Footer Placeholder 6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Contact</a:t>
            </a:r>
            <a:br>
              <a:rPr lang="en-US" dirty="0"/>
            </a:br>
            <a:endParaRPr lang="en-US" dirty="0"/>
          </a:p>
        </p:txBody>
      </p:sp>
      <p:cxnSp>
        <p:nvCxnSpPr>
          <p:cNvPr id="32" name="Straight Connector 31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976636" y="1193800"/>
            <a:ext cx="6085091" cy="469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b="0" i="0" dirty="0">
                <a:hlinkClick r:id="rId2"/>
              </a:rPr>
              <a:t>mike@360publishing.co.uk</a:t>
            </a:r>
            <a:endParaRPr lang="en-US" b="0" i="0" dirty="0"/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Tel 07917588511</a:t>
            </a:r>
            <a:endParaRPr lang="en-US" dirty="0"/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ian@360publishing.co.uk</a:t>
            </a:r>
            <a:endParaRPr lang="en-US" dirty="0"/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Tel 07814970732</a:t>
            </a:r>
            <a:endParaRPr lang="en-US" dirty="0"/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4" name="Date Placeholder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Screenshot 2026-06-22 1206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5"/>
            <a:ext cx="12192000" cy="685800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4072</Words>
  <Application>WPS Presentation</Application>
  <PresentationFormat>Widescreen</PresentationFormat>
  <Paragraphs>120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Oatmeal Stout Aged Rough</vt:lpstr>
      <vt:lpstr>Segoe Print</vt:lpstr>
      <vt:lpstr>Oatmeal Stout</vt:lpstr>
      <vt:lpstr>Atacama Cond</vt:lpstr>
      <vt:lpstr>Calibri</vt:lpstr>
      <vt:lpstr>Times New Roman</vt:lpstr>
      <vt:lpstr>Atacama SemBd ExtCond</vt:lpstr>
      <vt:lpstr>Gill Sans MT</vt:lpstr>
      <vt:lpstr>Microsoft YaHei</vt:lpstr>
      <vt:lpstr>Arial Unicode MS</vt:lpstr>
      <vt:lpstr>Gallery</vt:lpstr>
      <vt:lpstr>PowerPoint 演示文稿</vt:lpstr>
      <vt:lpstr>Introduction and background to Byline Times   – What The Other Papers Don’t Say </vt:lpstr>
      <vt:lpstr>Byline Times Investigations</vt:lpstr>
      <vt:lpstr>What our readers say…</vt:lpstr>
      <vt:lpstr>GREAT WRITERS </vt:lpstr>
      <vt:lpstr>Figures - print, digital, newsletter, social. </vt:lpstr>
      <vt:lpstr>Readership Demographics</vt:lpstr>
      <vt:lpstr>Rate card</vt:lpstr>
      <vt:lpstr>Contact </vt:lpstr>
      <vt:lpstr>Appendix – specs  Delivery dates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Byline Media Pack</dc:title>
  <dc:creator>Stephen Colegrave</dc:creator>
  <cp:lastModifiedBy>rayha</cp:lastModifiedBy>
  <cp:revision>19</cp:revision>
  <cp:lastPrinted>2024-01-29T12:13:00Z</cp:lastPrinted>
  <dcterms:created xsi:type="dcterms:W3CDTF">2023-12-13T16:18:00Z</dcterms:created>
  <dcterms:modified xsi:type="dcterms:W3CDTF">2026-06-22T10:08:28Z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1D048D8BB478417398B7CCC1A16D787E_13</vt:lpwstr>
  </property>
</Properties>
</file>